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1" r:id="rId5"/>
    <p:sldId id="284" r:id="rId6"/>
    <p:sldId id="262" r:id="rId7"/>
    <p:sldId id="260" r:id="rId8"/>
    <p:sldId id="295" r:id="rId9"/>
    <p:sldId id="296" r:id="rId10"/>
    <p:sldId id="267" r:id="rId11"/>
    <p:sldId id="268" r:id="rId12"/>
    <p:sldId id="269" r:id="rId13"/>
    <p:sldId id="270" r:id="rId14"/>
    <p:sldId id="271" r:id="rId15"/>
    <p:sldId id="272" r:id="rId16"/>
    <p:sldId id="285" r:id="rId17"/>
    <p:sldId id="263" r:id="rId18"/>
    <p:sldId id="265" r:id="rId19"/>
    <p:sldId id="273" r:id="rId20"/>
    <p:sldId id="274" r:id="rId21"/>
    <p:sldId id="276" r:id="rId22"/>
    <p:sldId id="293" r:id="rId23"/>
    <p:sldId id="286" r:id="rId24"/>
    <p:sldId id="291" r:id="rId25"/>
    <p:sldId id="289" r:id="rId26"/>
    <p:sldId id="281" r:id="rId27"/>
    <p:sldId id="290" r:id="rId28"/>
    <p:sldId id="283" r:id="rId2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淡色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89" autoAdjust="0"/>
  </p:normalViewPr>
  <p:slideViewPr>
    <p:cSldViewPr snapToGrid="0" snapToObjects="1">
      <p:cViewPr varScale="1">
        <p:scale>
          <a:sx n="87" d="100"/>
          <a:sy n="87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43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buchi:Documents:omni_matmu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buchi:Documents:omni_nbod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buchi:Documents:omni_C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Sheet7!$C$12</c:f>
              <c:strCache>
                <c:ptCount val="1"/>
                <c:pt idx="0">
                  <c:v>Cray compiler</c:v>
                </c:pt>
              </c:strCache>
            </c:strRef>
          </c:tx>
          <c:invertIfNegative val="0"/>
          <c:cat>
            <c:strRef>
              <c:f>Sheet7!$B$13:$B$16</c:f>
              <c:strCache>
                <c:ptCount val="4"/>
                <c:pt idx="0">
                  <c:v>1K</c:v>
                </c:pt>
                <c:pt idx="1">
                  <c:v>2K</c:v>
                </c:pt>
                <c:pt idx="2">
                  <c:v>4K</c:v>
                </c:pt>
                <c:pt idx="3">
                  <c:v>8K</c:v>
                </c:pt>
              </c:strCache>
            </c:strRef>
          </c:cat>
          <c:val>
            <c:numRef>
              <c:f>Sheet7!$C$13:$C$16</c:f>
              <c:numCache>
                <c:formatCode>General</c:formatCode>
                <c:ptCount val="4"/>
                <c:pt idx="0">
                  <c:v>2.980049606384126</c:v>
                </c:pt>
                <c:pt idx="1">
                  <c:v>3.372651602071419</c:v>
                </c:pt>
                <c:pt idx="2">
                  <c:v>3.642889773897028</c:v>
                </c:pt>
                <c:pt idx="3">
                  <c:v>3.840276334508319</c:v>
                </c:pt>
              </c:numCache>
            </c:numRef>
          </c:val>
        </c:ser>
        <c:ser>
          <c:idx val="3"/>
          <c:order val="1"/>
          <c:tx>
            <c:strRef>
              <c:f>Sheet7!$F$12</c:f>
              <c:strCache>
                <c:ptCount val="1"/>
                <c:pt idx="0">
                  <c:v>Hand-written CUDA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Sheet7!$B$13:$B$16</c:f>
              <c:strCache>
                <c:ptCount val="4"/>
                <c:pt idx="0">
                  <c:v>1K</c:v>
                </c:pt>
                <c:pt idx="1">
                  <c:v>2K</c:v>
                </c:pt>
                <c:pt idx="2">
                  <c:v>4K</c:v>
                </c:pt>
                <c:pt idx="3">
                  <c:v>8K</c:v>
                </c:pt>
              </c:strCache>
            </c:strRef>
          </c:cat>
          <c:val>
            <c:numRef>
              <c:f>Sheet7!$F$13:$F$16</c:f>
              <c:numCache>
                <c:formatCode>General</c:formatCode>
                <c:ptCount val="4"/>
                <c:pt idx="0">
                  <c:v>4.028363772673317</c:v>
                </c:pt>
                <c:pt idx="1">
                  <c:v>4.472177350665828</c:v>
                </c:pt>
                <c:pt idx="2">
                  <c:v>4.693925523950927</c:v>
                </c:pt>
                <c:pt idx="3">
                  <c:v>4.072279858500882</c:v>
                </c:pt>
              </c:numCache>
            </c:numRef>
          </c:val>
        </c:ser>
        <c:ser>
          <c:idx val="1"/>
          <c:order val="2"/>
          <c:tx>
            <c:strRef>
              <c:f>Sheet7!$D$12</c:f>
              <c:strCache>
                <c:ptCount val="1"/>
                <c:pt idx="0">
                  <c:v>Our compiler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Sheet7!$B$13:$B$16</c:f>
              <c:strCache>
                <c:ptCount val="4"/>
                <c:pt idx="0">
                  <c:v>1K</c:v>
                </c:pt>
                <c:pt idx="1">
                  <c:v>2K</c:v>
                </c:pt>
                <c:pt idx="2">
                  <c:v>4K</c:v>
                </c:pt>
                <c:pt idx="3">
                  <c:v>8K</c:v>
                </c:pt>
              </c:strCache>
            </c:strRef>
          </c:cat>
          <c:val>
            <c:numRef>
              <c:f>Sheet7!$D$13:$D$16</c:f>
              <c:numCache>
                <c:formatCode>General</c:formatCode>
                <c:ptCount val="4"/>
                <c:pt idx="0">
                  <c:v>4.562109384212638</c:v>
                </c:pt>
                <c:pt idx="1">
                  <c:v>5.120999529158533</c:v>
                </c:pt>
                <c:pt idx="2">
                  <c:v>5.402291515565083</c:v>
                </c:pt>
                <c:pt idx="3">
                  <c:v>5.515060407246045</c:v>
                </c:pt>
              </c:numCache>
            </c:numRef>
          </c:val>
        </c:ser>
        <c:ser>
          <c:idx val="2"/>
          <c:order val="3"/>
          <c:tx>
            <c:strRef>
              <c:f>Sheet7!$E$12</c:f>
              <c:strCache>
                <c:ptCount val="1"/>
                <c:pt idx="0">
                  <c:v>Our compiler, 2D-Blocking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Sheet7!$B$13:$B$16</c:f>
              <c:strCache>
                <c:ptCount val="4"/>
                <c:pt idx="0">
                  <c:v>1K</c:v>
                </c:pt>
                <c:pt idx="1">
                  <c:v>2K</c:v>
                </c:pt>
                <c:pt idx="2">
                  <c:v>4K</c:v>
                </c:pt>
                <c:pt idx="3">
                  <c:v>8K</c:v>
                </c:pt>
              </c:strCache>
            </c:strRef>
          </c:cat>
          <c:val>
            <c:numRef>
              <c:f>Sheet7!$E$13:$E$16</c:f>
              <c:numCache>
                <c:formatCode>General</c:formatCode>
                <c:ptCount val="4"/>
                <c:pt idx="0">
                  <c:v>4.001116948661728</c:v>
                </c:pt>
                <c:pt idx="1">
                  <c:v>4.337804999643898</c:v>
                </c:pt>
                <c:pt idx="2">
                  <c:v>4.478818312904483</c:v>
                </c:pt>
                <c:pt idx="3">
                  <c:v>4.296576726485401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7176248"/>
        <c:axId val="2127240584"/>
      </c:barChart>
      <c:catAx>
        <c:axId val="2127176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ja-JP" sz="2000"/>
                  <a:t>Matrix</a:t>
                </a:r>
                <a:r>
                  <a:rPr lang="en-US" altLang="ja-JP" sz="2000" baseline="0"/>
                  <a:t> size</a:t>
                </a:r>
                <a:endParaRPr lang="ja-JP" altLang="en-US" sz="20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2127240584"/>
        <c:crosses val="autoZero"/>
        <c:auto val="1"/>
        <c:lblAlgn val="ctr"/>
        <c:lblOffset val="100"/>
        <c:noMultiLvlLbl val="0"/>
      </c:catAx>
      <c:valAx>
        <c:axId val="2127240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/>
                  <a:t>Relative</a:t>
                </a:r>
                <a:r>
                  <a:rPr lang="en-US" altLang="ja-JP" sz="2000" baseline="0"/>
                  <a:t> performance against CPU</a:t>
                </a:r>
                <a:endParaRPr lang="ja-JP" alt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21271762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Sheet3!$C$13</c:f>
              <c:strCache>
                <c:ptCount val="1"/>
                <c:pt idx="0">
                  <c:v>Cray compiler</c:v>
                </c:pt>
              </c:strCache>
            </c:strRef>
          </c:tx>
          <c:invertIfNegative val="0"/>
          <c:cat>
            <c:strRef>
              <c:f>Sheet3!$B$14:$B$19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4K</c:v>
                </c:pt>
                <c:pt idx="3">
                  <c:v>8K</c:v>
                </c:pt>
                <c:pt idx="4">
                  <c:v>16K</c:v>
                </c:pt>
                <c:pt idx="5">
                  <c:v>32K</c:v>
                </c:pt>
              </c:strCache>
            </c:strRef>
          </c:cat>
          <c:val>
            <c:numRef>
              <c:f>Sheet3!$C$14:$C$19</c:f>
              <c:numCache>
                <c:formatCode>General</c:formatCode>
                <c:ptCount val="6"/>
                <c:pt idx="0">
                  <c:v>5.59719299507785</c:v>
                </c:pt>
                <c:pt idx="1">
                  <c:v>11.21635598316296</c:v>
                </c:pt>
                <c:pt idx="2">
                  <c:v>20.77569179595327</c:v>
                </c:pt>
                <c:pt idx="3">
                  <c:v>28.1458202308367</c:v>
                </c:pt>
                <c:pt idx="4">
                  <c:v>25.28281592410955</c:v>
                </c:pt>
                <c:pt idx="5">
                  <c:v>31.36425604007493</c:v>
                </c:pt>
              </c:numCache>
            </c:numRef>
          </c:val>
        </c:ser>
        <c:ser>
          <c:idx val="2"/>
          <c:order val="1"/>
          <c:tx>
            <c:strRef>
              <c:f>Sheet3!$E$13</c:f>
              <c:strCache>
                <c:ptCount val="1"/>
                <c:pt idx="0">
                  <c:v>Hand-written CUDA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Sheet3!$B$14:$B$19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4K</c:v>
                </c:pt>
                <c:pt idx="3">
                  <c:v>8K</c:v>
                </c:pt>
                <c:pt idx="4">
                  <c:v>16K</c:v>
                </c:pt>
                <c:pt idx="5">
                  <c:v>32K</c:v>
                </c:pt>
              </c:strCache>
            </c:strRef>
          </c:cat>
          <c:val>
            <c:numRef>
              <c:f>Sheet3!$E$14:$E$19</c:f>
              <c:numCache>
                <c:formatCode>General</c:formatCode>
                <c:ptCount val="6"/>
                <c:pt idx="0">
                  <c:v>5.584938054473777</c:v>
                </c:pt>
                <c:pt idx="1">
                  <c:v>11.19783881134624</c:v>
                </c:pt>
                <c:pt idx="2">
                  <c:v>22.42547350093743</c:v>
                </c:pt>
                <c:pt idx="3">
                  <c:v>30.5477645003308</c:v>
                </c:pt>
                <c:pt idx="4">
                  <c:v>30.78055854718696</c:v>
                </c:pt>
                <c:pt idx="5">
                  <c:v>31.07026330612471</c:v>
                </c:pt>
              </c:numCache>
            </c:numRef>
          </c:val>
        </c:ser>
        <c:ser>
          <c:idx val="1"/>
          <c:order val="2"/>
          <c:tx>
            <c:strRef>
              <c:f>Sheet3!$D$13</c:f>
              <c:strCache>
                <c:ptCount val="1"/>
                <c:pt idx="0">
                  <c:v>Our compiler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Sheet3!$B$14:$B$19</c:f>
              <c:strCache>
                <c:ptCount val="6"/>
                <c:pt idx="0">
                  <c:v>1K</c:v>
                </c:pt>
                <c:pt idx="1">
                  <c:v>2K</c:v>
                </c:pt>
                <c:pt idx="2">
                  <c:v>4K</c:v>
                </c:pt>
                <c:pt idx="3">
                  <c:v>8K</c:v>
                </c:pt>
                <c:pt idx="4">
                  <c:v>16K</c:v>
                </c:pt>
                <c:pt idx="5">
                  <c:v>32K</c:v>
                </c:pt>
              </c:strCache>
            </c:strRef>
          </c:cat>
          <c:val>
            <c:numRef>
              <c:f>Sheet3!$D$14:$D$19</c:f>
              <c:numCache>
                <c:formatCode>General</c:formatCode>
                <c:ptCount val="6"/>
                <c:pt idx="0">
                  <c:v>5.368975254044288</c:v>
                </c:pt>
                <c:pt idx="1">
                  <c:v>10.91106912426222</c:v>
                </c:pt>
                <c:pt idx="2">
                  <c:v>22.0037914272437</c:v>
                </c:pt>
                <c:pt idx="3">
                  <c:v>29.9932844097953</c:v>
                </c:pt>
                <c:pt idx="4">
                  <c:v>30.2933251497412</c:v>
                </c:pt>
                <c:pt idx="5">
                  <c:v>30.54032967491921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534424"/>
        <c:axId val="2128540184"/>
      </c:barChart>
      <c:catAx>
        <c:axId val="2128534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ja-JP" sz="2000"/>
                  <a:t>The</a:t>
                </a:r>
                <a:r>
                  <a:rPr lang="en-US" altLang="ja-JP" sz="2000" baseline="0"/>
                  <a:t> number of particles</a:t>
                </a:r>
                <a:endParaRPr lang="ja-JP" altLang="en-US" sz="20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2128540184"/>
        <c:crosses val="autoZero"/>
        <c:auto val="1"/>
        <c:lblAlgn val="ctr"/>
        <c:lblOffset val="100"/>
        <c:noMultiLvlLbl val="0"/>
      </c:catAx>
      <c:valAx>
        <c:axId val="2128540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/>
                  <a:t>Relative</a:t>
                </a:r>
                <a:r>
                  <a:rPr lang="en-US" altLang="ja-JP" sz="2000" baseline="0"/>
                  <a:t> performance against CPU</a:t>
                </a:r>
                <a:endParaRPr lang="ja-JP" alt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21285344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Sheet2!$I$5</c:f>
              <c:strCache>
                <c:ptCount val="1"/>
                <c:pt idx="0">
                  <c:v>Cray compiler</c:v>
                </c:pt>
              </c:strCache>
            </c:strRef>
          </c:tx>
          <c:invertIfNegative val="0"/>
          <c:cat>
            <c:strRef>
              <c:f>Sheet2!$H$6:$H$10</c:f>
              <c:strCache>
                <c:ptCount val="5"/>
                <c:pt idx="0">
                  <c:v>S(1400)</c:v>
                </c:pt>
                <c:pt idx="1">
                  <c:v>W(7000)</c:v>
                </c:pt>
                <c:pt idx="2">
                  <c:v>A(14000)</c:v>
                </c:pt>
                <c:pt idx="3">
                  <c:v>B(75000)</c:v>
                </c:pt>
                <c:pt idx="4">
                  <c:v>C(150000)</c:v>
                </c:pt>
              </c:strCache>
            </c:strRef>
          </c:cat>
          <c:val>
            <c:numRef>
              <c:f>Sheet2!$I$6:$I$10</c:f>
              <c:numCache>
                <c:formatCode>General</c:formatCode>
                <c:ptCount val="5"/>
                <c:pt idx="0">
                  <c:v>0.898162879729528</c:v>
                </c:pt>
                <c:pt idx="1">
                  <c:v>1.946061692561607</c:v>
                </c:pt>
                <c:pt idx="2">
                  <c:v>3.474724836894268</c:v>
                </c:pt>
                <c:pt idx="3">
                  <c:v>4.585616891087986</c:v>
                </c:pt>
                <c:pt idx="4">
                  <c:v>4.675719632394724</c:v>
                </c:pt>
              </c:numCache>
            </c:numRef>
          </c:val>
        </c:ser>
        <c:ser>
          <c:idx val="1"/>
          <c:order val="1"/>
          <c:tx>
            <c:strRef>
              <c:f>Sheet2!$J$5</c:f>
              <c:strCache>
                <c:ptCount val="1"/>
                <c:pt idx="0">
                  <c:v>Our compiler</c:v>
                </c:pt>
              </c:strCache>
            </c:strRef>
          </c:tx>
          <c:invertIfNegative val="0"/>
          <c:cat>
            <c:strRef>
              <c:f>Sheet2!$H$6:$H$10</c:f>
              <c:strCache>
                <c:ptCount val="5"/>
                <c:pt idx="0">
                  <c:v>S(1400)</c:v>
                </c:pt>
                <c:pt idx="1">
                  <c:v>W(7000)</c:v>
                </c:pt>
                <c:pt idx="2">
                  <c:v>A(14000)</c:v>
                </c:pt>
                <c:pt idx="3">
                  <c:v>B(75000)</c:v>
                </c:pt>
                <c:pt idx="4">
                  <c:v>C(150000)</c:v>
                </c:pt>
              </c:strCache>
            </c:strRef>
          </c:cat>
          <c:val>
            <c:numRef>
              <c:f>Sheet2!$J$6:$J$10</c:f>
              <c:numCache>
                <c:formatCode>General</c:formatCode>
                <c:ptCount val="5"/>
                <c:pt idx="0">
                  <c:v>0.660629940834286</c:v>
                </c:pt>
                <c:pt idx="1">
                  <c:v>2.446019008593705</c:v>
                </c:pt>
                <c:pt idx="2">
                  <c:v>5.702940053455516</c:v>
                </c:pt>
                <c:pt idx="3">
                  <c:v>8.4889803780854</c:v>
                </c:pt>
                <c:pt idx="4">
                  <c:v>9.716732310465776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869160"/>
        <c:axId val="2128874840"/>
      </c:barChart>
      <c:catAx>
        <c:axId val="2128869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ja-JP" sz="2000" dirty="0" smtClean="0"/>
                  <a:t>Class(Matrix size)</a:t>
                </a:r>
                <a:endParaRPr lang="ja-JP" altLang="en-US" sz="2000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ja-JP"/>
          </a:p>
        </c:txPr>
        <c:crossAx val="2128874840"/>
        <c:crosses val="autoZero"/>
        <c:auto val="1"/>
        <c:lblAlgn val="ctr"/>
        <c:lblOffset val="100"/>
        <c:noMultiLvlLbl val="0"/>
      </c:catAx>
      <c:valAx>
        <c:axId val="2128874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/>
                  <a:t>Relative</a:t>
                </a:r>
                <a:r>
                  <a:rPr lang="en-US" altLang="ja-JP" sz="2000" baseline="0"/>
                  <a:t> perfomance against CPU</a:t>
                </a:r>
                <a:endParaRPr lang="ja-JP" alt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2128869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43FF9-463B-7B4B-99DC-0C912C3184F0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FDE7A-23AA-9345-ACEE-6DB0B1862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532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805F6-0C26-444D-BD9A-85E2CD8B9554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9F1A-D629-F544-B1EE-539B36F44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36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Hello. I’m Akihiro Tabuchi from University of Tsukuba in Japan.</a:t>
            </a:r>
          </a:p>
          <a:p>
            <a:r>
              <a:rPr kumimoji="1" lang="en-US" altLang="ja-JP" baseline="0" dirty="0" smtClean="0"/>
              <a:t>Today, I’d like to talk about “a source-to-source OpenACC compiler for CUDA”.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799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Our compiler translates the previous code in this way.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variable named “</a:t>
            </a:r>
            <a:r>
              <a:rPr kumimoji="1" lang="en-US" altLang="ja-JP" dirty="0" smtClean="0"/>
              <a:t>_</a:t>
            </a:r>
            <a:r>
              <a:rPr kumimoji="1" lang="en-US" altLang="ja-JP" dirty="0" err="1" smtClean="0"/>
              <a:t>ACC_DEVICE_ADDR_a</a:t>
            </a:r>
            <a:r>
              <a:rPr kumimoji="1" lang="en-US" altLang="ja-JP" dirty="0" smtClean="0"/>
              <a:t>” is the pointer</a:t>
            </a:r>
            <a:r>
              <a:rPr kumimoji="1" lang="en-US" altLang="ja-JP" baseline="0" dirty="0" smtClean="0"/>
              <a:t> of device memory and _</a:t>
            </a:r>
            <a:r>
              <a:rPr kumimoji="1" lang="en-US" altLang="ja-JP" baseline="0" dirty="0" err="1" smtClean="0"/>
              <a:t>ACC_HOST_DESC_a</a:t>
            </a:r>
            <a:r>
              <a:rPr kumimoji="1" lang="en-US" altLang="ja-JP" baseline="0" dirty="0" smtClean="0"/>
              <a:t> is the pointer of structure which has host and device address and size of data.</a:t>
            </a:r>
          </a:p>
          <a:p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At the beginning of region, the function named “_</a:t>
            </a:r>
            <a:r>
              <a:rPr kumimoji="1" lang="en-US" altLang="ja-JP" baseline="0" dirty="0" err="1" smtClean="0"/>
              <a:t>ACC_gpu_init_data</a:t>
            </a:r>
            <a:r>
              <a:rPr kumimoji="1" lang="en-US" altLang="ja-JP" baseline="0" dirty="0" smtClean="0"/>
              <a:t>” allocates memory on GPU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and the function named “_</a:t>
            </a:r>
            <a:r>
              <a:rPr kumimoji="1" lang="en-US" altLang="ja-JP" baseline="0" dirty="0" err="1" smtClean="0"/>
              <a:t>ACC_gpu_copy_data</a:t>
            </a:r>
            <a:r>
              <a:rPr kumimoji="1" lang="en-US" altLang="ja-JP" baseline="0" dirty="0" smtClean="0"/>
              <a:t>” copies data to GPU memory from host memory.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At the end of region, the function named “_</a:t>
            </a:r>
            <a:r>
              <a:rPr kumimoji="1" lang="en-US" altLang="ja-JP" baseline="0" dirty="0" err="1" smtClean="0"/>
              <a:t>ACC_gpu_copy_data</a:t>
            </a:r>
            <a:r>
              <a:rPr kumimoji="1" lang="en-US" altLang="ja-JP" baseline="0" dirty="0" smtClean="0"/>
              <a:t>” copies data to host memory from GPU memory</a:t>
            </a:r>
          </a:p>
          <a:p>
            <a:r>
              <a:rPr kumimoji="1" lang="en-US" altLang="ja-JP" baseline="0" dirty="0" smtClean="0"/>
              <a:t>and the function named “_</a:t>
            </a:r>
            <a:r>
              <a:rPr kumimoji="1" lang="en-US" altLang="ja-JP" baseline="0" dirty="0" err="1" smtClean="0"/>
              <a:t>ACC_gpu_finalize_data</a:t>
            </a:r>
            <a:r>
              <a:rPr kumimoji="1" lang="en-US" altLang="ja-JP" baseline="0" dirty="0" smtClean="0"/>
              <a:t>” frees data on GPU memory.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182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second is </a:t>
            </a:r>
            <a:r>
              <a:rPr kumimoji="1" lang="en-US" altLang="ja-JP" dirty="0" smtClean="0"/>
              <a:t>parallel</a:t>
            </a:r>
            <a:r>
              <a:rPr kumimoji="1" lang="en-US" altLang="ja-JP" baseline="0" dirty="0" smtClean="0"/>
              <a:t> construct.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Parallel construct specifies the code region that is executed in the accelerator.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OpenACC execution model has three levels of parallelism: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gang, worker, and vector.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gang is a group of worker, and a worker has a vector operation unit.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correspondence between OpenACC and CUDA execution model.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CUDA, only thread block and thread model are provided.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our compiler, gang and vector corresponds to block and thread respectively.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means that a gang has a worker, and a worker can use vector operations. </a:t>
            </a: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gang,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worker or vector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length can be specified in the parallel construct.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example, the number of gangs is one and vector length is one hundred twenty eight.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477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Our compiler translates sample code in</a:t>
            </a:r>
            <a:r>
              <a:rPr kumimoji="1" lang="en-US" altLang="ja-JP" baseline="0" dirty="0" smtClean="0"/>
              <a:t> this way.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CUDA code, a GPU kernel which executes codes in parallel region and a function which launches the kernel are generated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the kernel launch function, the GPU kernels function is launched with block and thread dimension.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the number of gangs or vector length is specified like this sample code, the specified number is used.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not specified, these are determined by code in the parallel region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a loop which is distributed among gangs exists in the region, the number of blocks is same as the number of iteration of the loop, otherwise one.</a:t>
            </a:r>
          </a:p>
          <a:p>
            <a:r>
              <a:rPr kumimoji="1" lang="en-US" altLang="ja-JP" baseline="0" dirty="0" smtClean="0"/>
              <a:t>If a loop which is distributed among vector exists in the region, block size is 256 by default, otherwise one.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host can launch the GPU kernel via the kernel launch function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27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third is</a:t>
            </a:r>
            <a:r>
              <a:rPr kumimoji="1" lang="en-US" altLang="ja-JP" baseline="0" dirty="0" smtClean="0"/>
              <a:t> loop construct.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Loop construct describes parallelism of the</a:t>
            </a:r>
            <a:r>
              <a:rPr kumimoji="1" lang="en-US" altLang="ja-JP" baseline="0" dirty="0" smtClean="0"/>
              <a:t> following</a:t>
            </a:r>
            <a:r>
              <a:rPr kumimoji="1" lang="en-US" altLang="ja-JP" dirty="0" smtClean="0"/>
              <a:t> loop.</a:t>
            </a:r>
          </a:p>
          <a:p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If</a:t>
            </a:r>
            <a:r>
              <a:rPr kumimoji="1" lang="en-US" altLang="ja-JP" baseline="0" dirty="0" smtClean="0"/>
              <a:t> a</a:t>
            </a:r>
            <a:r>
              <a:rPr kumimoji="1" lang="en-US" altLang="ja-JP" dirty="0" smtClean="0"/>
              <a:t> loop is specified parallelism, the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compiler will </a:t>
            </a:r>
            <a:r>
              <a:rPr kumimoji="1" lang="en-US" altLang="ja-JP" baseline="0" dirty="0" smtClean="0"/>
              <a:t>distribute the loop iteration among that parallelism.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Furthermore, t</a:t>
            </a:r>
            <a:r>
              <a:rPr lang="en-US" altLang="ja-JP" dirty="0" smtClean="0"/>
              <a:t>wo or more parallelisms can be specified for a loop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sample code, the loop is specified vector parallelization and will be executed using vector operation.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Loops without loop directive in parallel region is basically executed serially.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72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the translation processes of loop construct in our compiler.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First, a virtual index is prepared. It is the same length as the parallel loop iteration.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Second, the virtual index is divided and distributed among blocks and/or threads.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Third, each threads calculates the value of loop variable from the virtual index and executes loop body.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866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Our compiler translates</a:t>
            </a:r>
            <a:r>
              <a:rPr kumimoji="1" lang="en-US" altLang="ja-JP" baseline="0" dirty="0" smtClean="0"/>
              <a:t> the loop construct in this way.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variable “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” is the loop induction variable.</a:t>
            </a:r>
          </a:p>
          <a:p>
            <a:r>
              <a:rPr kumimoji="1" lang="en-US" altLang="ja-JP" baseline="0" dirty="0" smtClean="0"/>
              <a:t>The variable named “_</a:t>
            </a:r>
            <a:r>
              <a:rPr kumimoji="1" lang="en-US" altLang="ja-JP" baseline="0" dirty="0" err="1" smtClean="0"/>
              <a:t>ACC_idx</a:t>
            </a:r>
            <a:r>
              <a:rPr kumimoji="1" lang="en-US" altLang="ja-JP" baseline="0" dirty="0" smtClean="0"/>
              <a:t>” is the virtual index for the loop.</a:t>
            </a:r>
          </a:p>
          <a:p>
            <a:r>
              <a:rPr kumimoji="1" lang="en-US" altLang="ja-JP" baseline="0" dirty="0" smtClean="0"/>
              <a:t>The variables named “_</a:t>
            </a:r>
            <a:r>
              <a:rPr kumimoji="1" lang="en-US" altLang="ja-JP" baseline="0" dirty="0" err="1" smtClean="0"/>
              <a:t>ACC_init</a:t>
            </a:r>
            <a:r>
              <a:rPr kumimoji="1" lang="en-US" altLang="ja-JP" baseline="0" dirty="0" smtClean="0"/>
              <a:t>”, “_</a:t>
            </a:r>
            <a:r>
              <a:rPr kumimoji="1" lang="en-US" altLang="ja-JP" baseline="0" dirty="0" err="1" smtClean="0"/>
              <a:t>ACC_cond</a:t>
            </a:r>
            <a:r>
              <a:rPr kumimoji="1" lang="en-US" altLang="ja-JP" baseline="0" dirty="0" smtClean="0"/>
              <a:t>”, and “_</a:t>
            </a:r>
            <a:r>
              <a:rPr kumimoji="1" lang="en-US" altLang="ja-JP" baseline="0" dirty="0" err="1" smtClean="0"/>
              <a:t>ACC_step</a:t>
            </a:r>
            <a:r>
              <a:rPr kumimoji="1" lang="en-US" altLang="ja-JP" baseline="0" dirty="0" smtClean="0"/>
              <a:t>” are the range variables.</a:t>
            </a:r>
          </a:p>
          <a:p>
            <a:r>
              <a:rPr kumimoji="1" lang="en-US" altLang="ja-JP" baseline="0" dirty="0" smtClean="0"/>
              <a:t>The function named “_</a:t>
            </a:r>
            <a:r>
              <a:rPr kumimoji="1" lang="en-US" altLang="ja-JP" baseline="0" dirty="0" err="1" smtClean="0"/>
              <a:t>ACC_gpu_init_thread_x_iter</a:t>
            </a:r>
            <a:r>
              <a:rPr kumimoji="1" lang="en-US" altLang="ja-JP" baseline="0" dirty="0" smtClean="0"/>
              <a:t>” calculates the range of virtual index for this thread.</a:t>
            </a:r>
          </a:p>
          <a:p>
            <a:r>
              <a:rPr kumimoji="1" lang="en-US" altLang="ja-JP" baseline="0" dirty="0" smtClean="0"/>
              <a:t>Then, the function named “_</a:t>
            </a:r>
            <a:r>
              <a:rPr kumimoji="1" lang="en-US" altLang="ja-JP" baseline="0" dirty="0" err="1" smtClean="0"/>
              <a:t>ACC_gpu_calc_idx</a:t>
            </a:r>
            <a:r>
              <a:rPr kumimoji="1" lang="en-US" altLang="ja-JP" baseline="0" dirty="0" smtClean="0"/>
              <a:t>” calculates the value of “</a:t>
            </a:r>
            <a:r>
              <a:rPr kumimoji="1" lang="en-US" altLang="ja-JP" baseline="0" dirty="0" err="1" smtClean="0"/>
              <a:t>i</a:t>
            </a:r>
            <a:r>
              <a:rPr kumimoji="1" lang="en-US" altLang="ja-JP" baseline="0" dirty="0" smtClean="0"/>
              <a:t>” from the virtual index and the loop body is executed.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164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Additionally,</a:t>
            </a:r>
            <a:r>
              <a:rPr kumimoji="1" lang="en-US" altLang="ja-JP" baseline="0" dirty="0" smtClean="0"/>
              <a:t> our compiler supports 2D blocking for nested loops.</a:t>
            </a:r>
          </a:p>
          <a:p>
            <a:r>
              <a:rPr kumimoji="1" lang="en-US" altLang="ja-JP" baseline="0" dirty="0" smtClean="0"/>
              <a:t>This nested loops are distributed among the two dimensional blocks in the two dimensional grind in CUDA.</a:t>
            </a:r>
          </a:p>
          <a:p>
            <a:r>
              <a:rPr kumimoji="1" lang="en-US" altLang="ja-JP" baseline="0" dirty="0" smtClean="0"/>
              <a:t>The default two dimensional block size is 16 x 16.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But that format is not allowed in OpenACC specification 2.0.</a:t>
            </a:r>
          </a:p>
          <a:p>
            <a:r>
              <a:rPr kumimoji="1" lang="en-US" altLang="ja-JP" baseline="0" dirty="0" smtClean="0"/>
              <a:t>Instead, tile clause which can specify same distribution is provided.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82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I’d like to </a:t>
            </a:r>
            <a:r>
              <a:rPr kumimoji="1" lang="en-US" altLang="ja-JP" dirty="0" smtClean="0"/>
              <a:t>describes our compiler implementation.</a:t>
            </a:r>
          </a:p>
          <a:p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Our</a:t>
            </a:r>
            <a:r>
              <a:rPr kumimoji="1" lang="en-US" altLang="ja-JP" baseline="0" dirty="0" smtClean="0"/>
              <a:t> compiler translates C code with OpenACC directives to C code with CUDA API.</a:t>
            </a:r>
            <a:endParaRPr kumimoji="1" lang="en-US" altLang="ja-JP" dirty="0" smtClean="0"/>
          </a:p>
          <a:p>
            <a:r>
              <a:rPr kumimoji="1" lang="en-US" altLang="ja-JP" dirty="0" smtClean="0"/>
              <a:t>To implement a source-to-source</a:t>
            </a:r>
            <a:r>
              <a:rPr kumimoji="1" lang="en-US" altLang="ja-JP" baseline="0" dirty="0" smtClean="0"/>
              <a:t> OpenACC compiler, we needed a compiler infrastructure which can read C code with directives and output translated code.</a:t>
            </a:r>
            <a:endParaRPr kumimoji="1" lang="en-US" altLang="ja-JP" dirty="0" smtClean="0"/>
          </a:p>
          <a:p>
            <a:r>
              <a:rPr kumimoji="1" lang="en-US" altLang="ja-JP" dirty="0" smtClean="0"/>
              <a:t>and</a:t>
            </a:r>
            <a:r>
              <a:rPr kumimoji="1" lang="en-US" altLang="ja-JP" baseline="0" dirty="0" smtClean="0"/>
              <a:t> we used Omni compiler infrastructure.</a:t>
            </a:r>
          </a:p>
          <a:p>
            <a:endParaRPr kumimoji="1" lang="en-US" altLang="ja-JP" dirty="0" smtClean="0"/>
          </a:p>
          <a:p>
            <a:r>
              <a:rPr kumimoji="1" lang="en-US" altLang="ja-JP" baseline="0" dirty="0" smtClean="0"/>
              <a:t>We used Omni compiler infrastructure for our implementation.</a:t>
            </a:r>
          </a:p>
          <a:p>
            <a:r>
              <a:rPr kumimoji="1" lang="en-US" altLang="ja-JP" baseline="0" dirty="0" smtClean="0"/>
              <a:t>This is </a:t>
            </a:r>
            <a:r>
              <a:rPr lang="en-US" altLang="ja-JP" dirty="0" smtClean="0"/>
              <a:t>a set of programs for a source-to-source compiler with code analysis and transformation.</a:t>
            </a:r>
          </a:p>
          <a:p>
            <a:r>
              <a:rPr kumimoji="1" lang="en-US" altLang="ja-JP" dirty="0" smtClean="0"/>
              <a:t>It supports C and Fortran95.</a:t>
            </a:r>
          </a:p>
          <a:p>
            <a:endParaRPr kumimoji="1" lang="en-US" altLang="ja-JP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39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shows the flow of compilation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our compiler.</a:t>
            </a:r>
          </a:p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source code written in C with OpenACC is compiled, two middle codes are generated.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is C code with ACC API and the other is CUDA code.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 code is compiled by general C compiler and the CUDA code is compiled by NVIDIA CUDA compiler.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Compiled object files are linked with the OpenACC runtime library and compiler generates a executable file finally.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56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Now, I’d like to move on to the</a:t>
            </a:r>
            <a:r>
              <a:rPr lang="en-US" altLang="ja-JP" baseline="0" dirty="0" smtClean="0"/>
              <a:t> </a:t>
            </a:r>
            <a:r>
              <a:rPr kumimoji="1" lang="en-US" altLang="ja-JP" dirty="0" smtClean="0"/>
              <a:t>Performance</a:t>
            </a:r>
            <a:r>
              <a:rPr kumimoji="1" lang="en-US" altLang="ja-JP" baseline="0" dirty="0" smtClean="0"/>
              <a:t> Evaluation</a:t>
            </a:r>
          </a:p>
          <a:p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used the following three benchmark programs: Matrix multiplication, N-body problem, and CG benchmark in the NAS Parallel Benchmarks.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CG benchmark solves systems of linear equations by conjugate gradient method and performs many large sparse matrix calculations.</a:t>
            </a:r>
            <a:endParaRPr kumimoji="1" lang="ja-JP" alt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measured the execution time of each program compiled by our compiler.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ran the codes on 1 node of CrayXK6m-200. Its CPU is an AMD Opteron Processor and GPU is a NVIDIA X2090(twenty ninety) or NVIDIA K20(twenty). 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CF2AA-FF18-A942-B3C1-B698552BC571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20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outline</a:t>
            </a:r>
            <a:r>
              <a:rPr kumimoji="1" lang="en-US" altLang="ja-JP" baseline="0" dirty="0" smtClean="0"/>
              <a:t> of my presentation.</a:t>
            </a:r>
          </a:p>
          <a:p>
            <a:r>
              <a:rPr kumimoji="1" lang="en-US" altLang="ja-JP" baseline="0" dirty="0" smtClean="0"/>
              <a:t>First, I’ll talk about background of accelerator programming and what is OpenACC.</a:t>
            </a:r>
          </a:p>
          <a:p>
            <a:r>
              <a:rPr kumimoji="1" lang="en-US" altLang="ja-JP" baseline="0" dirty="0" smtClean="0"/>
              <a:t>Then, I’ll describe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implementation of our OpenACC compiler and the details of code translation.</a:t>
            </a:r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After that, I’ll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report performance evaluation using some benchmark programs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conclude our work finally.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3951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compared performances</a:t>
            </a:r>
            <a:r>
              <a:rPr kumimoji="1" lang="en-US" altLang="ja-JP" baseline="0" dirty="0" smtClean="0"/>
              <a:t> of the </a:t>
            </a:r>
            <a:r>
              <a:rPr kumimoji="1" lang="en-US" altLang="ja-JP" dirty="0" smtClean="0"/>
              <a:t>following four.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Cray compiler and our</a:t>
            </a:r>
            <a:r>
              <a:rPr kumimoji="1" lang="en-US" altLang="ja-JP" baseline="0" dirty="0" smtClean="0"/>
              <a:t> compiler indicates results of GPU by code compiled by Cray compiler and our compiler respectively.</a:t>
            </a:r>
          </a:p>
          <a:p>
            <a:endParaRPr kumimoji="1" lang="en-US" altLang="ja-JP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Hand written CUDA indicates result of GPU by t</a:t>
            </a:r>
            <a:r>
              <a:rPr kumimoji="1" lang="en-US" altLang="ja-JP" dirty="0" smtClean="0"/>
              <a:t>he code</a:t>
            </a:r>
            <a:r>
              <a:rPr lang="en-US" altLang="ja-JP" dirty="0" smtClean="0"/>
              <a:t> which is written in CUDA and compiled by NVCC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hand-written CUDA code doesn’t use shared memory of GPU.</a:t>
            </a:r>
          </a:p>
          <a:p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Our compiler 2D-blocking indicates results of code which uses 2D blocking and is compiled by our compiler.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is applied to only matrix multiplication.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2522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shows the evaluation result of matrix multiplication.</a:t>
            </a:r>
          </a:p>
          <a:p>
            <a:r>
              <a:rPr lang="en-US" altLang="ja-JP" dirty="0" smtClean="0"/>
              <a:t>The vertical axis indicates relative performance</a:t>
            </a:r>
            <a:r>
              <a:rPr lang="en-US" altLang="ja-JP" baseline="0" dirty="0" smtClean="0"/>
              <a:t> against CPU single core and horizontal axis indicates matrix size.</a:t>
            </a:r>
          </a:p>
          <a:p>
            <a:endParaRPr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code by our compiler is 4.6to5.5 times faster than that of the CPU single core, and 1.4to1.5 times faster than that compiled by the Cray compiler.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performance of our compiler using 2D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blocking and hand-written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CUDA are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slightly lower than that of non 2D-blocking code.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789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compiler achieves better performance than Cray compiler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PTX code directly generated by Cray compiler has more operations in the innermost loop.</a:t>
            </a:r>
          </a:p>
          <a:p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other hand, our compiler outputs CUDA code and NVCC generates more optimized PTX code.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reason why our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compiler using 2D-blocking is lower performance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that the default 2D block size is not adequate to this program. Our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compiler uses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16x16 as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default block size.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measured performance in various 2D block size, and the result was that 512x2(five hundreds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twelve)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best.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hand-written CUDA code also uses 16x16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block, so its performance also degraded.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029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This shows the evaluation result of N-body</a:t>
            </a:r>
            <a:r>
              <a:rPr kumimoji="1" lang="en-US" altLang="ja-JP" baseline="0" dirty="0" smtClean="0"/>
              <a:t> problem.</a:t>
            </a: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code by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compiler is 5.4to31 times faster than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of CPU single core and 0.95∼1.2 times faster than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of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Cray compiler. 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speedup became larger as problem size increased and the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amount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calculation increased. </a:t>
            </a:r>
            <a:endParaRPr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small problem size, the performance of our compiler is lower than that of Cray compiler.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861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At small problem size, the performance of our compiler became worse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because of decline in the utilization of Streaming</a:t>
            </a:r>
            <a:r>
              <a:rPr lang="en-US" altLang="ja-JP" baseline="0" dirty="0" smtClean="0"/>
              <a:t> Multiprocessors(SMs)</a:t>
            </a:r>
            <a:endParaRPr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 GPU kernel is executed by Streaming Multiprocessors per thread block.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If the number of blocks is smaller than that of Streaming Multiprocessors, the performance of GPU kernel becomes low.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default block size of our compiler is 256 threads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block and it is twice that of Cray compiler.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difference makes the utilization of SMs too low and the performance of our compiler became worse.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4962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shows the </a:t>
            </a:r>
            <a:r>
              <a:rPr kumimoji="1" lang="en-US" altLang="ja-JP" dirty="0" smtClean="0"/>
              <a:t>evaluation result of CG</a:t>
            </a:r>
            <a:r>
              <a:rPr kumimoji="1" lang="en-US" altLang="ja-JP" baseline="0" dirty="0" smtClean="0"/>
              <a:t> benchmark in the NPB.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code by our compiler is 0.66to9.7 times faster than that of CPU single core and 0.74to2.1 times faster than that of Cray compiler.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other hand, at class S, the performance is lower than CPU and Cray compiler.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9940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class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the performance of GPU is lower than that of CPU because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overheads are larger compared with kernel execution time.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Overheads includes launching kernel functions, synchronization with device and data allocations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releases, and,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low performance of our compiler at class S indicates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overhead of our compiler is larger than that of Cray compiler.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our compiler, a reduction kernel uses temporary array which is allocated before the kernel execution and freed after the kernel execution.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 allocation and release cause increase of overhead, so we need to improve our compiler to allocate a temporary array in advance.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the performance of GPU kernels are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better than that of Cray compiler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performance of our compiler is higher than that of Cray compiler in larger classes.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4181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This is the conclusion of my presentation.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implemented a source-to-source OpenACC compiler for CUDA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using </a:t>
            </a:r>
            <a:r>
              <a:rPr lang="en-US" altLang="ja-JP" dirty="0" smtClean="0"/>
              <a:t>Omni compiler infrastructure.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compiler translates C with OpenACC directive into C with CUDA API.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evaluated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performance of our compiler using Matrix multiplication, N-body, and CG in the NAS parallel benchmarks and compared with a commercial compiler and hand-written CUDA.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most cases, the performance of GPU program using our compiler is higher than that of CPU.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observed a speedup of up to 31 times over the CPU single core at N-body.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compiler makes use of CUDA backend successfully by source-to-source approach.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performance of our compiler is often better than that of Cray compiler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room for performance improvement.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compiler will be improved by using suitable grid size and block size and reducing overhead of synchronization and reduction.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2423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currently working on the optimization for tuning block size at compile time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reducing overhead from synchronization and reduction.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ja-JP" dirty="0" smtClean="0"/>
              <a:t>We</a:t>
            </a:r>
            <a:r>
              <a:rPr lang="en-US" altLang="ja-JP" baseline="0" dirty="0" smtClean="0"/>
              <a:t> will s</a:t>
            </a:r>
            <a:r>
              <a:rPr lang="en-US" altLang="ja-JP" dirty="0" smtClean="0"/>
              <a:t>upport</a:t>
            </a:r>
            <a:r>
              <a:rPr kumimoji="1" lang="en-US" altLang="ja-JP" dirty="0" smtClean="0"/>
              <a:t> the full set of </a:t>
            </a:r>
            <a:r>
              <a:rPr lang="en-US" altLang="ja-JP" dirty="0" smtClean="0"/>
              <a:t>directives</a:t>
            </a:r>
            <a:r>
              <a:rPr kumimoji="1" lang="en-US" altLang="ja-JP" dirty="0" smtClean="0"/>
              <a:t> for conforming to OpenACC specification in our compiler.</a:t>
            </a:r>
            <a:endParaRPr lang="en-US" altLang="ja-JP" dirty="0" smtClean="0"/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are going to release our compiler at next SC.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Thank</a:t>
            </a:r>
            <a:r>
              <a:rPr kumimoji="1" lang="en-US" altLang="ja-JP" baseline="0" dirty="0" smtClean="0"/>
              <a:t> you for your attention.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55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I’d like to talk</a:t>
            </a:r>
            <a:r>
              <a:rPr kumimoji="1" lang="en-US" altLang="ja-JP" baseline="0" dirty="0" smtClean="0"/>
              <a:t> about </a:t>
            </a:r>
            <a:r>
              <a:rPr kumimoji="1" lang="en-US" altLang="ja-JP" dirty="0" smtClean="0"/>
              <a:t>Background</a:t>
            </a:r>
            <a:r>
              <a:rPr kumimoji="1" lang="en-US" altLang="ja-JP" baseline="0" dirty="0" smtClean="0"/>
              <a:t> of accelerator programming.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As an accelerator programming model, CUDA and OpenCL are known as well.</a:t>
            </a:r>
          </a:p>
          <a:p>
            <a:r>
              <a:rPr kumimoji="1" lang="en-US" altLang="ja-JP" baseline="0" dirty="0" smtClean="0"/>
              <a:t>CUDA is the most widely used GPU programming model which is provided by NVIDIA.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OpenCL is a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portable programming model for various accelerators.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Accelerator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programming is complex since the programmer needs to manage device memory and make kernel functions.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makes productivity of accelerator programming low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Additionally, the code portability is bad at a programming model for specific accelerator such as CUDA,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solve these problems, OpenACC is proposed and attracts many attention.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9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OpenACC is the directive-based programming model for accelerators.</a:t>
            </a:r>
          </a:p>
          <a:p>
            <a:r>
              <a:rPr kumimoji="1" lang="en-US" altLang="ja-JP" dirty="0" smtClean="0"/>
              <a:t>It supports C, C++, and Fortran.</a:t>
            </a:r>
          </a:p>
          <a:p>
            <a:r>
              <a:rPr kumimoji="1" lang="en-US" altLang="ja-JP" dirty="0" smtClean="0"/>
              <a:t>It</a:t>
            </a:r>
            <a:r>
              <a:rPr kumimoji="1" lang="en-US" altLang="ja-JP" baseline="0" dirty="0" smtClean="0"/>
              <a:t> is offloading programming model and the programmer can offload </a:t>
            </a:r>
            <a:r>
              <a:rPr kumimoji="1" lang="en-US" altLang="ja-JP" baseline="0" dirty="0" smtClean="0"/>
              <a:t>a part </a:t>
            </a:r>
            <a:r>
              <a:rPr kumimoji="1" lang="en-US" altLang="ja-JP" baseline="0" dirty="0" smtClean="0"/>
              <a:t>of code to an accelerator by the OpenACC directives.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Codes are accelerated by only adding directives and can run on any accelerators as long as the compiler supports it.</a:t>
            </a:r>
          </a:p>
          <a:p>
            <a:r>
              <a:rPr kumimoji="1" lang="en-US" altLang="ja-JP" dirty="0" smtClean="0"/>
              <a:t>Therefore,</a:t>
            </a:r>
            <a:r>
              <a:rPr kumimoji="1" lang="en-US" altLang="ja-JP" baseline="0" dirty="0" smtClean="0"/>
              <a:t> OpenACC is a productive and portable accelerator programming model.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13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code example</a:t>
            </a:r>
            <a:r>
              <a:rPr kumimoji="1" lang="en-US" altLang="ja-JP" baseline="0" dirty="0" smtClean="0"/>
              <a:t> of OpenACC.</a:t>
            </a:r>
          </a:p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smtClean="0"/>
              <a:t>code calculates sums of each element of array a and b.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</a:t>
            </a:r>
            <a:r>
              <a:rPr lang="en-US" altLang="ja-JP" sz="1200" dirty="0" smtClean="0"/>
              <a:t>directive specifies data transfers and loop offloading and parallelization</a:t>
            </a:r>
            <a:r>
              <a:rPr kumimoji="1" lang="en-US" altLang="ja-JP" sz="1200" baseline="0" dirty="0" smtClean="0"/>
              <a:t> </a:t>
            </a:r>
            <a:endParaRPr kumimoji="1" lang="en-US" altLang="ja-JP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aseline="0" dirty="0" smtClean="0"/>
              <a:t> </a:t>
            </a:r>
            <a:r>
              <a:rPr kumimoji="1" lang="en-US" altLang="ja-JP" sz="1200" baseline="0" dirty="0" smtClean="0"/>
              <a:t>and </a:t>
            </a:r>
            <a:r>
              <a:rPr kumimoji="1" lang="en-US" altLang="ja-JP" sz="1200" baseline="0" dirty="0" smtClean="0"/>
              <a:t>the code is adequately offloaded to an accelerator and executed in parallel.</a:t>
            </a:r>
            <a:endParaRPr kumimoji="1" lang="ja-JP" altLang="en-US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5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purpose of this research was designing and implementing an </a:t>
            </a:r>
            <a:r>
              <a:rPr kumimoji="1" lang="en-US" altLang="ja-JP" baseline="0" dirty="0" smtClean="0"/>
              <a:t>open source </a:t>
            </a:r>
            <a:r>
              <a:rPr kumimoji="1" lang="en-US" altLang="ja-JP" baseline="0" dirty="0" smtClean="0"/>
              <a:t>OpenACC compiler.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Target programing language is C.</a:t>
            </a:r>
          </a:p>
          <a:p>
            <a:r>
              <a:rPr kumimoji="1" lang="en-US" altLang="ja-JP" baseline="0" dirty="0" smtClean="0"/>
              <a:t>We selected NVIDIA GPUs as a target accelerator because it is the most widely used accelerator now.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Our compiler takes source-to-source approach which translates C code with OpenACC directives to that with CUDA API.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approach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enables to leave detailed machine-specific code optimization to the mature CUDA compiler by NVIDIA.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 of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compilation 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 executable file.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compiler generates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executable file finally.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3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There are several OpenACC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compiler</a:t>
            </a:r>
            <a:r>
              <a:rPr kumimoji="1" lang="en-US" altLang="ja-JP" baseline="0" dirty="0" smtClean="0"/>
              <a:t> now.</a:t>
            </a:r>
          </a:p>
          <a:p>
            <a:r>
              <a:rPr kumimoji="1" lang="en-US" altLang="ja-JP" baseline="0" dirty="0" smtClean="0"/>
              <a:t>As commercial compiler, PGI Accelerator compiler, CAPS HMPP and Cray compiler supports OpenACC.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As an</a:t>
            </a:r>
            <a:r>
              <a:rPr kumimoji="1" lang="en-US" altLang="ja-JP" baseline="0" dirty="0" smtClean="0"/>
              <a:t> open source compiler, there is </a:t>
            </a:r>
            <a:r>
              <a:rPr kumimoji="1" lang="en-US" altLang="ja-JP" baseline="0" dirty="0" err="1" smtClean="0"/>
              <a:t>accULL</a:t>
            </a:r>
            <a:r>
              <a:rPr kumimoji="1" lang="en-US" altLang="ja-JP" baseline="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err="1" smtClean="0"/>
              <a:t>accULL</a:t>
            </a:r>
            <a:r>
              <a:rPr kumimoji="1" lang="en-US" altLang="ja-JP" baseline="0" dirty="0" smtClean="0"/>
              <a:t> is the first open source OpenACC compiler developed at </a:t>
            </a:r>
            <a:r>
              <a:rPr lang="en-US" altLang="ja-JP" b="0" i="0" dirty="0" smtClean="0"/>
              <a:t>University of La Laguna in Spain.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baseline="0" dirty="0" smtClean="0"/>
              <a:t>It translates source to source and uses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CUDA and OpenCL as backend.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accULL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generates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codes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 </a:t>
            </a:r>
            <a:r>
              <a:rPr kumimoji="1" lang="en-US" altLang="ja-JP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Makefile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user needs to compile it.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433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From</a:t>
            </a:r>
            <a:r>
              <a:rPr kumimoji="1" lang="en-US" altLang="ja-JP" baseline="0" dirty="0" smtClean="0"/>
              <a:t> now, </a:t>
            </a:r>
            <a:r>
              <a:rPr kumimoji="1" lang="en-US" altLang="ja-JP" dirty="0" smtClean="0"/>
              <a:t>I’d</a:t>
            </a:r>
            <a:r>
              <a:rPr kumimoji="1" lang="en-US" altLang="ja-JP" baseline="0" dirty="0" smtClean="0"/>
              <a:t> like to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describe OpenACC directives</a:t>
            </a:r>
            <a:r>
              <a:rPr kumimoji="1" lang="en-US" altLang="ja-JP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This slide shows 11 directives which are provided in OpenACC specification 1.0.</a:t>
            </a: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particular, I’ll describe data,</a:t>
            </a:r>
            <a:r>
              <a:rPr kumimoji="1" lang="en-US" altLang="ja-JP" baseline="0" dirty="0" smtClean="0"/>
              <a:t> parallel and loop directives and code translation in our compiler</a:t>
            </a:r>
            <a:r>
              <a:rPr kumimoji="1" lang="en-US" altLang="ja-JP" baseline="0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99F1A-D629-F544-B1EE-539B36F44A6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779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</a:t>
            </a:r>
            <a:r>
              <a:rPr kumimoji="1" lang="en-US" altLang="ja-JP" dirty="0" smtClean="0"/>
              <a:t>first is data construct.</a:t>
            </a:r>
          </a:p>
          <a:p>
            <a:r>
              <a:rPr kumimoji="1" lang="en-US" altLang="ja-JP" dirty="0" smtClean="0"/>
              <a:t>Data construct is used for data management on accelerator</a:t>
            </a:r>
            <a:r>
              <a:rPr kumimoji="1" lang="en-US" altLang="ja-JP" baseline="0" dirty="0" smtClean="0"/>
              <a:t> device.</a:t>
            </a:r>
          </a:p>
          <a:p>
            <a:r>
              <a:rPr kumimoji="1" lang="en-US" altLang="ja-JP" baseline="0" dirty="0" smtClean="0"/>
              <a:t>In the OpenACC memory model,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host and device memory space are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independent.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</a:t>
            </a:r>
            <a:r>
              <a:rPr kumimoji="1" lang="en-US" altLang="ja-JP" dirty="0" smtClean="0"/>
              <a:t>f </a:t>
            </a:r>
            <a:r>
              <a:rPr kumimoji="1" lang="en-US" altLang="ja-JP" dirty="0" smtClean="0"/>
              <a:t>an</a:t>
            </a:r>
            <a:r>
              <a:rPr kumimoji="1" lang="en-US" altLang="ja-JP" baseline="0" dirty="0" smtClean="0"/>
              <a:t> array A is referenced and updated in </a:t>
            </a:r>
            <a:r>
              <a:rPr kumimoji="1" lang="en-US" altLang="ja-JP" baseline="0" dirty="0" smtClean="0"/>
              <a:t>the code </a:t>
            </a:r>
            <a:r>
              <a:rPr kumimoji="1" lang="en-US" altLang="ja-JP" baseline="0" dirty="0" smtClean="0"/>
              <a:t>region on the device, four processes are needed : </a:t>
            </a:r>
          </a:p>
          <a:p>
            <a:r>
              <a:rPr kumimoji="1" lang="en-US" altLang="ja-JP" baseline="0" dirty="0" smtClean="0"/>
              <a:t>At the beginning of region, device memory allocation and data transfer from host to device.</a:t>
            </a:r>
          </a:p>
          <a:p>
            <a:r>
              <a:rPr kumimoji="1" lang="en-US" altLang="ja-JP" baseline="0" dirty="0" smtClean="0"/>
              <a:t>At the end of region, data </a:t>
            </a:r>
            <a:r>
              <a:rPr kumimoji="1" lang="en-US" altLang="ja-JP" baseline="0" dirty="0" smtClean="0"/>
              <a:t>transfer to host from device and device memory release.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 OpenACC data construct, if an array is specified in “copy” clause, these four processes are generated by compiler. 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CF2AA-FF18-A942-B3C1-B698552BC57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3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92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9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62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07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85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4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0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5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79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C112-C62C-1D4C-94C5-4684D2AF073A}" type="datetimeFigureOut">
              <a:rPr kumimoji="1" lang="ja-JP" altLang="en-US" smtClean="0"/>
              <a:t>13/08/21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CAF4-2D74-D44F-BC96-5048DA297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42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 Source-to-</a:t>
            </a:r>
            <a:r>
              <a:rPr lang="en-US" altLang="ja-JP" dirty="0" smtClean="0"/>
              <a:t>Source OpenACC </a:t>
            </a:r>
            <a:r>
              <a:rPr lang="en-US" altLang="ja-JP" dirty="0"/>
              <a:t>compiler for CUDA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6889" y="4154310"/>
            <a:ext cx="8424333" cy="225213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altLang="ja-JP" sz="2600" dirty="0">
                <a:solidFill>
                  <a:schemeClr val="bg1">
                    <a:lumMod val="50000"/>
                  </a:schemeClr>
                </a:solidFill>
              </a:rPr>
              <a:t>Akihiro </a:t>
            </a:r>
            <a:r>
              <a:rPr lang="en-US" altLang="ja-JP" sz="2600" dirty="0" smtClean="0">
                <a:solidFill>
                  <a:schemeClr val="bg1">
                    <a:lumMod val="50000"/>
                  </a:schemeClr>
                </a:solidFill>
              </a:rPr>
              <a:t>Tabuchi</a:t>
            </a:r>
            <a:r>
              <a:rPr lang="en-US" altLang="ja-JP" sz="2600" baseline="30000" dirty="0" smtClean="0">
                <a:solidFill>
                  <a:schemeClr val="bg1">
                    <a:lumMod val="50000"/>
                  </a:schemeClr>
                </a:solidFill>
              </a:rPr>
              <a:t>†1</a:t>
            </a:r>
            <a:endParaRPr lang="en-US" altLang="ja-JP" sz="26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altLang="ja-JP" sz="2600" dirty="0">
                <a:solidFill>
                  <a:schemeClr val="bg1">
                    <a:lumMod val="50000"/>
                  </a:schemeClr>
                </a:solidFill>
              </a:rPr>
              <a:t>Masahiro </a:t>
            </a:r>
            <a:r>
              <a:rPr lang="en-US" altLang="ja-JP" sz="2600" dirty="0" smtClean="0">
                <a:solidFill>
                  <a:schemeClr val="bg1">
                    <a:lumMod val="50000"/>
                  </a:schemeClr>
                </a:solidFill>
              </a:rPr>
              <a:t>Nakao</a:t>
            </a:r>
            <a:r>
              <a:rPr lang="en-US" altLang="ja-JP" sz="2600" baseline="30000" dirty="0" smtClean="0">
                <a:solidFill>
                  <a:schemeClr val="bg1">
                    <a:lumMod val="50000"/>
                  </a:schemeClr>
                </a:solidFill>
              </a:rPr>
              <a:t>†2</a:t>
            </a:r>
            <a:endParaRPr lang="en-US" altLang="ja-JP" sz="26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altLang="ja-JP" sz="2600" dirty="0" err="1">
                <a:solidFill>
                  <a:schemeClr val="bg1">
                    <a:lumMod val="50000"/>
                  </a:schemeClr>
                </a:solidFill>
              </a:rPr>
              <a:t>Mitsuhisa</a:t>
            </a:r>
            <a:r>
              <a:rPr lang="en-US" altLang="ja-JP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2600" dirty="0" smtClean="0">
                <a:solidFill>
                  <a:schemeClr val="bg1">
                    <a:lumMod val="50000"/>
                  </a:schemeClr>
                </a:solidFill>
              </a:rPr>
              <a:t>Sato</a:t>
            </a:r>
            <a:r>
              <a:rPr lang="en-US" altLang="ja-JP" sz="2600" baseline="30000" dirty="0" smtClean="0">
                <a:solidFill>
                  <a:schemeClr val="bg1">
                    <a:lumMod val="50000"/>
                  </a:schemeClr>
                </a:solidFill>
              </a:rPr>
              <a:t>†1</a:t>
            </a:r>
            <a:endParaRPr lang="en-US" altLang="ja-JP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†1. Graduate </a:t>
            </a:r>
            <a:r>
              <a:rPr lang="en-US" altLang="ja-JP" sz="2400" dirty="0">
                <a:solidFill>
                  <a:schemeClr val="bg1">
                    <a:lumMod val="50000"/>
                  </a:schemeClr>
                </a:solidFill>
              </a:rPr>
              <a:t>School of Systems and Information Engineering, </a:t>
            </a:r>
            <a:endParaRPr lang="en-US" altLang="ja-JP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University </a:t>
            </a:r>
            <a:r>
              <a:rPr lang="en-US" altLang="ja-JP" sz="2400" dirty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Tsukuba</a:t>
            </a:r>
          </a:p>
          <a:p>
            <a:pPr algn="r"/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†2. </a:t>
            </a:r>
            <a:r>
              <a:rPr lang="en-US" altLang="ja-JP" sz="2400" dirty="0"/>
              <a:t>Center for Computational Sciences, University of </a:t>
            </a:r>
            <a:r>
              <a:rPr lang="en-US" altLang="ja-JP" sz="2400" dirty="0" smtClean="0"/>
              <a:t>Tsukuba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0019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76"/>
    </mc:Choice>
    <mc:Fallback xmlns="">
      <p:transition xmlns:p14="http://schemas.microsoft.com/office/powerpoint/2010/main" spd="slow" advTm="129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</a:t>
            </a:r>
            <a:r>
              <a:rPr lang="en-US" altLang="ja-JP" dirty="0" smtClean="0"/>
              <a:t>ranslation of data construct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23283"/>
            <a:ext cx="3663244" cy="146191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dirty="0" err="1"/>
              <a:t>int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a[</a:t>
            </a:r>
            <a:r>
              <a:rPr lang="en-US" altLang="ja-JP" sz="1600" dirty="0"/>
              <a:t>4</a:t>
            </a:r>
            <a:r>
              <a:rPr lang="en-US" altLang="ja-JP" sz="1600" dirty="0" smtClean="0"/>
              <a:t>];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lang="en-US" altLang="ja-JP" sz="1600" dirty="0"/>
              <a:t>#pragma </a:t>
            </a:r>
            <a:r>
              <a:rPr lang="en-US" altLang="ja-JP" sz="1600" dirty="0" err="1"/>
              <a:t>acc</a:t>
            </a:r>
            <a:r>
              <a:rPr lang="en-US" altLang="ja-JP" sz="1600" dirty="0"/>
              <a:t> data copy(a</a:t>
            </a:r>
            <a:r>
              <a:rPr lang="en-US" altLang="ja-JP" sz="1600" dirty="0" smtClean="0"/>
              <a:t>)</a:t>
            </a:r>
          </a:p>
          <a:p>
            <a:pPr marL="0" indent="0">
              <a:buNone/>
            </a:pPr>
            <a:r>
              <a:rPr lang="en-US" altLang="ja-JP" sz="1600" dirty="0" smtClean="0"/>
              <a:t>{ </a:t>
            </a:r>
          </a:p>
          <a:p>
            <a:pPr marL="0" indent="0">
              <a:buNone/>
            </a:pPr>
            <a:r>
              <a:rPr lang="en-US" altLang="ja-JP" sz="1600" dirty="0" smtClean="0"/>
              <a:t>	</a:t>
            </a:r>
            <a:r>
              <a:rPr lang="en-US" altLang="ja-JP" sz="1600" i="1" dirty="0" smtClean="0"/>
              <a:t>/</a:t>
            </a:r>
            <a:r>
              <a:rPr lang="en-US" altLang="ja-JP" sz="1600" i="1" dirty="0"/>
              <a:t>* some codes using </a:t>
            </a:r>
            <a:r>
              <a:rPr lang="en-US" altLang="ja-JP" sz="1600" i="1" dirty="0" smtClean="0"/>
              <a:t>‘a’ *</a:t>
            </a:r>
            <a:r>
              <a:rPr lang="en-US" altLang="ja-JP" sz="1600" i="1" dirty="0"/>
              <a:t>/ </a:t>
            </a:r>
            <a:endParaRPr lang="en-US" altLang="ja-JP" sz="1600" i="1" dirty="0" smtClean="0"/>
          </a:p>
          <a:p>
            <a:pPr marL="0" indent="0">
              <a:buNone/>
            </a:pPr>
            <a:r>
              <a:rPr lang="en-US" altLang="ja-JP" sz="1600" dirty="0"/>
              <a:t>} </a:t>
            </a:r>
            <a:endParaRPr lang="en-US" altLang="ja-JP" sz="16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7200" y="3530600"/>
            <a:ext cx="7774410" cy="30592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 err="1"/>
              <a:t>int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a[</a:t>
            </a:r>
            <a:r>
              <a:rPr lang="en-US" altLang="ja-JP" sz="1600" dirty="0"/>
              <a:t>4</a:t>
            </a:r>
            <a:r>
              <a:rPr lang="en-US" altLang="ja-JP" sz="1600" dirty="0" smtClean="0"/>
              <a:t>];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lang="en-US" altLang="ja-JP" sz="1600" dirty="0"/>
              <a:t>{ 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 smtClean="0"/>
              <a:t>	void </a:t>
            </a:r>
            <a:r>
              <a:rPr lang="en-US" altLang="ja-JP" sz="1600" dirty="0"/>
              <a:t>*_</a:t>
            </a:r>
            <a:r>
              <a:rPr lang="en-US" altLang="ja-JP" sz="1600" dirty="0" err="1"/>
              <a:t>ACC_DEVICE_ADDR_a</a:t>
            </a:r>
            <a:r>
              <a:rPr lang="en-US" altLang="ja-JP" sz="1600" dirty="0"/>
              <a:t>,*</a:t>
            </a: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ACC_HOST_DESC_a</a:t>
            </a:r>
            <a:r>
              <a:rPr lang="en-US" altLang="ja-JP" sz="1600" dirty="0"/>
              <a:t>;</a:t>
            </a:r>
          </a:p>
          <a:p>
            <a:pPr marL="0" indent="0"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smtClean="0">
                <a:solidFill>
                  <a:srgbClr val="FF0000"/>
                </a:solidFill>
              </a:rPr>
              <a:t>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ACC_gpu_init_data</a:t>
            </a:r>
            <a:r>
              <a:rPr lang="en-US" altLang="ja-JP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smtClean="0">
                <a:solidFill>
                  <a:srgbClr val="FF0000"/>
                </a:solidFill>
              </a:rPr>
              <a:t>&amp;_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ACC_HOST_DESC_a</a:t>
            </a:r>
            <a:r>
              <a:rPr lang="en-US" altLang="ja-JP" sz="1600" dirty="0" smtClean="0">
                <a:solidFill>
                  <a:srgbClr val="FF0000"/>
                </a:solidFill>
              </a:rPr>
              <a:t>, &amp;_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ACC_DEVICE_ADDR_a</a:t>
            </a:r>
            <a:r>
              <a:rPr lang="en-US" altLang="ja-JP" sz="1600" dirty="0" smtClean="0">
                <a:solidFill>
                  <a:srgbClr val="FF0000"/>
                </a:solidFill>
              </a:rPr>
              <a:t>, a, 4*</a:t>
            </a:r>
            <a:r>
              <a:rPr lang="en-US" altLang="ja-JP" sz="1600" dirty="0" err="1">
                <a:solidFill>
                  <a:srgbClr val="FF0000"/>
                </a:solidFill>
              </a:rPr>
              <a:t>sizeof</a:t>
            </a:r>
            <a:r>
              <a:rPr lang="en-US" altLang="ja-JP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err="1">
                <a:solidFill>
                  <a:srgbClr val="FF0000"/>
                </a:solidFill>
              </a:rPr>
              <a:t>int</a:t>
            </a:r>
            <a:r>
              <a:rPr lang="en-US" altLang="ja-JP" sz="1600" dirty="0">
                <a:solidFill>
                  <a:srgbClr val="FF0000"/>
                </a:solidFill>
              </a:rPr>
              <a:t>)); </a:t>
            </a:r>
            <a:r>
              <a:rPr lang="en-US" altLang="ja-JP" sz="1600" dirty="0" smtClean="0"/>
              <a:t>	</a:t>
            </a:r>
            <a:r>
              <a:rPr lang="en-US" altLang="ja-JP" sz="1600" dirty="0" smtClean="0">
                <a:solidFill>
                  <a:srgbClr val="1F497D"/>
                </a:solidFill>
              </a:rPr>
              <a:t>_</a:t>
            </a:r>
            <a:r>
              <a:rPr lang="en-US" altLang="ja-JP" sz="1600" dirty="0" err="1" smtClean="0">
                <a:solidFill>
                  <a:srgbClr val="1F497D"/>
                </a:solidFill>
              </a:rPr>
              <a:t>ACC_gpu_copy_data</a:t>
            </a:r>
            <a:r>
              <a:rPr lang="en-US" altLang="ja-JP" sz="1600" dirty="0">
                <a:solidFill>
                  <a:srgbClr val="1F497D"/>
                </a:solidFill>
              </a:rPr>
              <a:t>(_</a:t>
            </a:r>
            <a:r>
              <a:rPr lang="en-US" altLang="ja-JP" sz="1600" dirty="0" err="1">
                <a:solidFill>
                  <a:srgbClr val="1F497D"/>
                </a:solidFill>
              </a:rPr>
              <a:t>ACC_HOST_DESC_a</a:t>
            </a:r>
            <a:r>
              <a:rPr lang="en-US" altLang="ja-JP" sz="1600" dirty="0">
                <a:solidFill>
                  <a:srgbClr val="1F497D"/>
                </a:solidFill>
              </a:rPr>
              <a:t>, 400);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   </a:t>
            </a:r>
          </a:p>
          <a:p>
            <a:pPr marL="0" indent="0">
              <a:buNone/>
            </a:pPr>
            <a:r>
              <a:rPr lang="en-US" altLang="ja-JP" sz="1600" dirty="0" smtClean="0"/>
              <a:t>	{</a:t>
            </a:r>
          </a:p>
          <a:p>
            <a:pPr marL="0" indent="0">
              <a:buNone/>
            </a:pPr>
            <a:r>
              <a:rPr lang="en-US" altLang="ja-JP" sz="1600" dirty="0"/>
              <a:t>	</a:t>
            </a:r>
            <a:r>
              <a:rPr lang="en-US" altLang="ja-JP" sz="1600" dirty="0" smtClean="0"/>
              <a:t> 	</a:t>
            </a:r>
            <a:r>
              <a:rPr lang="en-US" altLang="ja-JP" sz="1600" i="1" dirty="0" smtClean="0"/>
              <a:t>/</a:t>
            </a:r>
            <a:r>
              <a:rPr lang="en-US" altLang="ja-JP" sz="1600" i="1" dirty="0"/>
              <a:t>* some codes using </a:t>
            </a:r>
            <a:r>
              <a:rPr lang="en-US" altLang="ja-JP" sz="1600" i="1" dirty="0" smtClean="0"/>
              <a:t>‘a’ */</a:t>
            </a:r>
          </a:p>
          <a:p>
            <a:pPr marL="0" indent="0">
              <a:buNone/>
            </a:pPr>
            <a:r>
              <a:rPr lang="en-US" altLang="ja-JP" sz="1600" dirty="0" smtClean="0"/>
              <a:t>	}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lang="en-US" altLang="ja-JP" sz="1600" dirty="0" smtClean="0"/>
              <a:t>	</a:t>
            </a:r>
            <a:r>
              <a:rPr lang="en-US" altLang="ja-JP" sz="1600" dirty="0" smtClean="0">
                <a:solidFill>
                  <a:schemeClr val="tx2"/>
                </a:solidFill>
              </a:rPr>
              <a:t>_</a:t>
            </a:r>
            <a:r>
              <a:rPr lang="en-US" altLang="ja-JP" sz="1600" dirty="0" err="1" smtClean="0">
                <a:solidFill>
                  <a:schemeClr val="tx2"/>
                </a:solidFill>
              </a:rPr>
              <a:t>ACC_gpu_copy_data</a:t>
            </a:r>
            <a:r>
              <a:rPr lang="en-US" altLang="ja-JP" sz="1600" dirty="0">
                <a:solidFill>
                  <a:schemeClr val="tx2"/>
                </a:solidFill>
              </a:rPr>
              <a:t>(_</a:t>
            </a:r>
            <a:r>
              <a:rPr lang="en-US" altLang="ja-JP" sz="1600" dirty="0" err="1">
                <a:solidFill>
                  <a:schemeClr val="tx2"/>
                </a:solidFill>
              </a:rPr>
              <a:t>ACC_HOST_DESC_a</a:t>
            </a:r>
            <a:r>
              <a:rPr lang="en-US" altLang="ja-JP" sz="1600" dirty="0">
                <a:solidFill>
                  <a:schemeClr val="tx2"/>
                </a:solidFill>
              </a:rPr>
              <a:t>, 401);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   	</a:t>
            </a:r>
            <a:r>
              <a:rPr lang="en-US" altLang="ja-JP" sz="1600" dirty="0" smtClean="0">
                <a:solidFill>
                  <a:srgbClr val="FF0000"/>
                </a:solidFill>
              </a:rPr>
              <a:t>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ACC_gpu_finalize_data</a:t>
            </a:r>
            <a:r>
              <a:rPr lang="en-US" altLang="ja-JP" sz="1600" dirty="0">
                <a:solidFill>
                  <a:srgbClr val="FF0000"/>
                </a:solidFill>
              </a:rPr>
              <a:t>(_</a:t>
            </a:r>
            <a:r>
              <a:rPr lang="en-US" altLang="ja-JP" sz="1600" dirty="0" err="1">
                <a:solidFill>
                  <a:srgbClr val="FF0000"/>
                </a:solidFill>
              </a:rPr>
              <a:t>ACC_HOST_DESC_b</a:t>
            </a:r>
            <a:r>
              <a:rPr lang="en-US" altLang="ja-JP" sz="1600" dirty="0">
                <a:solidFill>
                  <a:srgbClr val="FF0000"/>
                </a:solidFill>
              </a:rPr>
              <a:t>)</a:t>
            </a:r>
            <a:r>
              <a:rPr lang="en-US" altLang="ja-JP" sz="16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1600" dirty="0" smtClean="0"/>
              <a:t>} </a:t>
            </a:r>
          </a:p>
        </p:txBody>
      </p:sp>
      <p:sp>
        <p:nvSpPr>
          <p:cNvPr id="5" name="下矢印 4"/>
          <p:cNvSpPr/>
          <p:nvPr/>
        </p:nvSpPr>
        <p:spPr>
          <a:xfrm>
            <a:off x="1909893" y="2960535"/>
            <a:ext cx="903112" cy="473251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吹き出し 8"/>
          <p:cNvSpPr/>
          <p:nvPr/>
        </p:nvSpPr>
        <p:spPr>
          <a:xfrm>
            <a:off x="5690705" y="3761831"/>
            <a:ext cx="2217953" cy="378543"/>
          </a:xfrm>
          <a:prstGeom prst="wedgeRectCallout">
            <a:avLst>
              <a:gd name="adj1" fmla="val -51932"/>
              <a:gd name="adj2" fmla="val 123787"/>
            </a:avLst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allocate ‘a’ on GPU</a:t>
            </a:r>
            <a:endParaRPr kumimoji="1" lang="ja-JP" altLang="en-US" dirty="0"/>
          </a:p>
        </p:txBody>
      </p:sp>
      <p:sp>
        <p:nvSpPr>
          <p:cNvPr id="11" name="四角形吹き出し 10"/>
          <p:cNvSpPr/>
          <p:nvPr/>
        </p:nvSpPr>
        <p:spPr>
          <a:xfrm>
            <a:off x="5690705" y="4765643"/>
            <a:ext cx="2897696" cy="378544"/>
          </a:xfrm>
          <a:prstGeom prst="wedgeRectCallout">
            <a:avLst>
              <a:gd name="adj1" fmla="val -68898"/>
              <a:gd name="adj2" fmla="val -4021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 copy</a:t>
            </a:r>
            <a:r>
              <a:rPr kumimoji="1" lang="en-US" altLang="ja-JP" dirty="0" smtClean="0"/>
              <a:t> ‘a’ to GPU from host</a:t>
            </a:r>
            <a:endParaRPr kumimoji="1" lang="ja-JP" altLang="en-US" dirty="0"/>
          </a:p>
        </p:txBody>
      </p:sp>
      <p:sp>
        <p:nvSpPr>
          <p:cNvPr id="12" name="四角形吹き出し 11"/>
          <p:cNvSpPr/>
          <p:nvPr/>
        </p:nvSpPr>
        <p:spPr>
          <a:xfrm>
            <a:off x="5690705" y="6110353"/>
            <a:ext cx="1942273" cy="395406"/>
          </a:xfrm>
          <a:prstGeom prst="wedgeRectCallout">
            <a:avLst>
              <a:gd name="adj1" fmla="val -86538"/>
              <a:gd name="adj2" fmla="val -36249"/>
            </a:avLst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free ‘a’ on GPU</a:t>
            </a:r>
            <a:endParaRPr kumimoji="1" lang="ja-JP" altLang="en-US" dirty="0"/>
          </a:p>
        </p:txBody>
      </p:sp>
      <p:sp>
        <p:nvSpPr>
          <p:cNvPr id="13" name="四角形吹き出し 12"/>
          <p:cNvSpPr/>
          <p:nvPr/>
        </p:nvSpPr>
        <p:spPr>
          <a:xfrm>
            <a:off x="5690705" y="5579194"/>
            <a:ext cx="2847929" cy="395407"/>
          </a:xfrm>
          <a:prstGeom prst="wedgeRectCallout">
            <a:avLst>
              <a:gd name="adj1" fmla="val -69170"/>
              <a:gd name="adj2" fmla="val 337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copy</a:t>
            </a:r>
            <a:r>
              <a:rPr kumimoji="1" lang="en-US" altLang="ja-JP" dirty="0" smtClean="0"/>
              <a:t> ‘a’ to host from GPU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56021" y="1687116"/>
            <a:ext cx="18646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ja-JP" dirty="0" smtClean="0"/>
              <a:t>host address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dirty="0" smtClean="0"/>
              <a:t>device address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 smtClean="0"/>
              <a:t>size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dirty="0" smtClean="0"/>
              <a:t>….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>
            <a:endCxn id="8" idx="1"/>
          </p:cNvCxnSpPr>
          <p:nvPr/>
        </p:nvCxnSpPr>
        <p:spPr>
          <a:xfrm flipV="1">
            <a:off x="4396284" y="2287281"/>
            <a:ext cx="1459737" cy="18553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8556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275"/>
    </mc:Choice>
    <mc:Fallback xmlns="">
      <p:transition xmlns:p14="http://schemas.microsoft.com/office/powerpoint/2010/main" spd="slow" advTm="7227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57200" y="3399783"/>
            <a:ext cx="8229600" cy="20009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Codes in parallel region are executed on device</a:t>
            </a:r>
          </a:p>
          <a:p>
            <a:r>
              <a:rPr lang="en-US" altLang="ja-JP" dirty="0" smtClean="0"/>
              <a:t>Three levels of parallelism</a:t>
            </a:r>
          </a:p>
          <a:p>
            <a:pPr lvl="1"/>
            <a:r>
              <a:rPr lang="en-US" altLang="ja-JP" dirty="0" smtClean="0"/>
              <a:t>gang</a:t>
            </a:r>
          </a:p>
          <a:p>
            <a:pPr lvl="1"/>
            <a:r>
              <a:rPr lang="en-US" altLang="ja-JP" dirty="0" smtClean="0"/>
              <a:t>worker</a:t>
            </a:r>
          </a:p>
          <a:p>
            <a:pPr lvl="1"/>
            <a:r>
              <a:rPr lang="en-US" altLang="ja-JP" dirty="0" smtClean="0"/>
              <a:t>vector</a:t>
            </a:r>
          </a:p>
          <a:p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parallel construct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51505"/>
            <a:ext cx="5945254" cy="155166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#pragma </a:t>
            </a:r>
            <a:r>
              <a:rPr lang="en-US" altLang="ja-JP" sz="2000" dirty="0" err="1"/>
              <a:t>acc</a:t>
            </a:r>
            <a:r>
              <a:rPr lang="en-US" altLang="ja-JP" sz="2000" dirty="0"/>
              <a:t> parallel </a:t>
            </a:r>
            <a:r>
              <a:rPr lang="en-US" altLang="ja-JP" sz="2000" dirty="0" err="1"/>
              <a:t>num_gangs</a:t>
            </a:r>
            <a:r>
              <a:rPr lang="en-US" altLang="ja-JP" sz="2000" dirty="0" smtClean="0"/>
              <a:t>(1) </a:t>
            </a:r>
            <a:r>
              <a:rPr lang="en-US" altLang="ja-JP" sz="2000" dirty="0" err="1"/>
              <a:t>vector_length</a:t>
            </a:r>
            <a:r>
              <a:rPr lang="en-US" altLang="ja-JP" sz="2000" dirty="0"/>
              <a:t>(128</a:t>
            </a:r>
            <a:r>
              <a:rPr lang="en-US" altLang="ja-JP" sz="2000" dirty="0" smtClean="0"/>
              <a:t>)</a:t>
            </a:r>
          </a:p>
          <a:p>
            <a:pPr marL="0" indent="0">
              <a:buNone/>
            </a:pPr>
            <a:r>
              <a:rPr lang="en-US" altLang="ja-JP" sz="2000" dirty="0" smtClean="0"/>
              <a:t>{ </a:t>
            </a:r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  <a:r>
              <a:rPr lang="en-US" altLang="ja-JP" sz="2000" i="1" dirty="0" smtClean="0"/>
              <a:t>/</a:t>
            </a:r>
            <a:r>
              <a:rPr lang="en-US" altLang="ja-JP" sz="2000" i="1" dirty="0"/>
              <a:t>* codes in parallel region */ </a:t>
            </a:r>
            <a:endParaRPr lang="en-US" altLang="ja-JP" sz="2000" i="1" dirty="0" smtClean="0"/>
          </a:p>
          <a:p>
            <a:pPr marL="0" indent="0">
              <a:buNone/>
            </a:pPr>
            <a:r>
              <a:rPr lang="en-US" altLang="ja-JP" sz="2000" dirty="0" smtClean="0"/>
              <a:t>}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58621"/>
              </p:ext>
            </p:extLst>
          </p:nvPr>
        </p:nvGraphicFramePr>
        <p:xfrm>
          <a:off x="5543429" y="4434818"/>
          <a:ext cx="3143371" cy="2065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096"/>
                <a:gridCol w="1760275"/>
              </a:tblGrid>
              <a:tr h="51635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OpenACC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CUDA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635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gang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thread block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35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worker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(warp)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635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vector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thread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57200" y="5400723"/>
            <a:ext cx="4943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ja-JP" sz="2700" dirty="0"/>
              <a:t>The number of </a:t>
            </a:r>
            <a:r>
              <a:rPr lang="en-US" altLang="ja-JP" sz="2700" dirty="0" smtClean="0"/>
              <a:t>gang or </a:t>
            </a:r>
            <a:r>
              <a:rPr lang="en-US" altLang="ja-JP" sz="2700" dirty="0"/>
              <a:t>worker or vector length can be specified </a:t>
            </a:r>
            <a:r>
              <a:rPr lang="en-US" altLang="ja-JP" sz="2700" dirty="0" smtClean="0"/>
              <a:t>by clauses</a:t>
            </a:r>
            <a:endParaRPr kumimoji="1"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412859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20"/>
    </mc:Choice>
    <mc:Fallback xmlns="">
      <p:transition xmlns:p14="http://schemas.microsoft.com/office/powerpoint/2010/main" spd="slow" advTm="729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</a:t>
            </a:r>
            <a:r>
              <a:rPr lang="en-US" altLang="ja-JP" dirty="0" smtClean="0"/>
              <a:t>ranslation of parallel</a:t>
            </a:r>
            <a:r>
              <a:rPr lang="en-US" altLang="ja-JP" dirty="0"/>
              <a:t> </a:t>
            </a:r>
            <a:r>
              <a:rPr lang="en-US" altLang="ja-JP" dirty="0" smtClean="0"/>
              <a:t>construct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451505"/>
            <a:ext cx="6011395" cy="127383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/>
              <a:t>#pragma </a:t>
            </a:r>
            <a:r>
              <a:rPr lang="en-US" altLang="ja-JP" sz="2000" dirty="0" err="1"/>
              <a:t>acc</a:t>
            </a:r>
            <a:r>
              <a:rPr lang="en-US" altLang="ja-JP" sz="2000" dirty="0"/>
              <a:t> parallel </a:t>
            </a:r>
            <a:r>
              <a:rPr lang="en-US" altLang="ja-JP" sz="2000" dirty="0" err="1"/>
              <a:t>num_gangs</a:t>
            </a:r>
            <a:r>
              <a:rPr lang="en-US" altLang="ja-JP" sz="2000" dirty="0" smtClean="0"/>
              <a:t>(1) </a:t>
            </a:r>
            <a:r>
              <a:rPr lang="en-US" altLang="ja-JP" sz="2000" dirty="0" err="1"/>
              <a:t>vector_length</a:t>
            </a:r>
            <a:r>
              <a:rPr lang="en-US" altLang="ja-JP" sz="2000" dirty="0"/>
              <a:t>(128</a:t>
            </a:r>
            <a:r>
              <a:rPr lang="en-US" altLang="ja-JP" sz="2000" dirty="0" smtClean="0"/>
              <a:t>)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 smtClean="0"/>
              <a:t>{ 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 smtClean="0"/>
              <a:t>	</a:t>
            </a:r>
            <a:r>
              <a:rPr lang="en-US" altLang="ja-JP" sz="2000" i="1" dirty="0" smtClean="0"/>
              <a:t>/</a:t>
            </a:r>
            <a:r>
              <a:rPr lang="en-US" altLang="ja-JP" sz="2000" i="1" dirty="0"/>
              <a:t>* codes in parallel region */ </a:t>
            </a:r>
            <a:endParaRPr lang="en-US" altLang="ja-JP" sz="2000" i="1" dirty="0" smtClean="0"/>
          </a:p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 smtClean="0"/>
              <a:t>}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7200" y="3188384"/>
            <a:ext cx="7282646" cy="35426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>
                <a:solidFill>
                  <a:srgbClr val="FF0000"/>
                </a:solidFill>
              </a:rPr>
              <a:t>__global__ </a:t>
            </a:r>
            <a:r>
              <a:rPr lang="en-US" altLang="ja-JP" sz="2000" dirty="0" smtClean="0">
                <a:solidFill>
                  <a:srgbClr val="FF0000"/>
                </a:solidFill>
              </a:rPr>
              <a:t>static  void </a:t>
            </a:r>
            <a:r>
              <a:rPr lang="en-US" altLang="ja-JP" sz="2000" dirty="0">
                <a:solidFill>
                  <a:srgbClr val="FF0000"/>
                </a:solidFill>
              </a:rPr>
              <a:t>_ACC_GPU_FUNC_0_DEVICE</a:t>
            </a:r>
            <a:r>
              <a:rPr lang="en-US" altLang="ja-JP" sz="2000" dirty="0" smtClean="0">
                <a:solidFill>
                  <a:srgbClr val="FF0000"/>
                </a:solidFill>
              </a:rPr>
              <a:t>( .</a:t>
            </a:r>
            <a:r>
              <a:rPr lang="en-US" altLang="ja-JP" sz="2000" dirty="0">
                <a:solidFill>
                  <a:srgbClr val="FF0000"/>
                </a:solidFill>
              </a:rPr>
              <a:t>.</a:t>
            </a:r>
            <a:r>
              <a:rPr lang="en-US" altLang="ja-JP" sz="2000" dirty="0" smtClean="0">
                <a:solidFill>
                  <a:srgbClr val="FF0000"/>
                </a:solidFill>
              </a:rPr>
              <a:t>. )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 smtClean="0">
                <a:solidFill>
                  <a:srgbClr val="FF0000"/>
                </a:solidFill>
              </a:rPr>
              <a:t>	/</a:t>
            </a:r>
            <a:r>
              <a:rPr lang="en-US" altLang="ja-JP" sz="2000" dirty="0">
                <a:solidFill>
                  <a:srgbClr val="FF0000"/>
                </a:solidFill>
              </a:rPr>
              <a:t>* codes in parallel region */</a:t>
            </a:r>
          </a:p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 smtClean="0">
                <a:solidFill>
                  <a:srgbClr val="FF0000"/>
                </a:solidFill>
              </a:rPr>
              <a:t>}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extern "</a:t>
            </a:r>
            <a:r>
              <a:rPr lang="en-US" altLang="ja-JP" sz="2000" dirty="0" smtClean="0">
                <a:solidFill>
                  <a:schemeClr val="tx2"/>
                </a:solidFill>
              </a:rPr>
              <a:t>C” </a:t>
            </a:r>
            <a:r>
              <a:rPr lang="fi-FI" altLang="ja-JP" sz="2000" dirty="0" err="1" smtClean="0">
                <a:solidFill>
                  <a:schemeClr val="tx2"/>
                </a:solidFill>
              </a:rPr>
              <a:t>void</a:t>
            </a:r>
            <a:r>
              <a:rPr lang="fi-FI" altLang="ja-JP" sz="2000" dirty="0" smtClean="0">
                <a:solidFill>
                  <a:schemeClr val="tx2"/>
                </a:solidFill>
              </a:rPr>
              <a:t> </a:t>
            </a:r>
            <a:r>
              <a:rPr lang="fi-FI" altLang="ja-JP" sz="2000" dirty="0">
                <a:solidFill>
                  <a:schemeClr val="tx2"/>
                </a:solidFill>
              </a:rPr>
              <a:t>_ACC_GPU_FUNC_0</a:t>
            </a:r>
            <a:r>
              <a:rPr lang="fi-FI" altLang="ja-JP" sz="2000" dirty="0" smtClean="0">
                <a:solidFill>
                  <a:schemeClr val="tx2"/>
                </a:solidFill>
              </a:rPr>
              <a:t>( … )</a:t>
            </a:r>
          </a:p>
          <a:p>
            <a:pPr marL="0" indent="0">
              <a:lnSpc>
                <a:spcPts val="2000"/>
              </a:lnSpc>
              <a:buNone/>
            </a:pPr>
            <a:r>
              <a:rPr lang="fi-FI" altLang="ja-JP" sz="2000" dirty="0" smtClean="0">
                <a:solidFill>
                  <a:schemeClr val="tx2"/>
                </a:solidFill>
              </a:rPr>
              <a:t>{</a:t>
            </a:r>
            <a:endParaRPr lang="fi-FI" altLang="ja-JP" sz="2000" dirty="0">
              <a:solidFill>
                <a:schemeClr val="tx2"/>
              </a:solidFill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fi-FI" altLang="ja-JP" sz="2000" dirty="0">
                <a:solidFill>
                  <a:schemeClr val="tx2"/>
                </a:solidFill>
              </a:rPr>
              <a:t>	</a:t>
            </a:r>
            <a:r>
              <a:rPr lang="fi-FI" altLang="ja-JP" sz="2000" dirty="0" smtClean="0">
                <a:solidFill>
                  <a:schemeClr val="tx2"/>
                </a:solidFill>
              </a:rPr>
              <a:t>dim3 _ACC_block(1, 1, 1), _ACC_thread(128, 1, 1)</a:t>
            </a:r>
            <a:r>
              <a:rPr lang="fi-FI" altLang="ja-JP" sz="2000" dirty="0">
                <a:solidFill>
                  <a:schemeClr val="tx2"/>
                </a:solidFill>
              </a:rPr>
              <a:t>;</a:t>
            </a:r>
          </a:p>
          <a:p>
            <a:pPr marL="0" indent="0">
              <a:lnSpc>
                <a:spcPts val="2000"/>
              </a:lnSpc>
              <a:buNone/>
            </a:pPr>
            <a:r>
              <a:rPr lang="fi-FI" altLang="ja-JP" sz="2000" dirty="0" smtClean="0">
                <a:solidFill>
                  <a:schemeClr val="tx2"/>
                </a:solidFill>
              </a:rPr>
              <a:t>	_ACC_GPU_FUNC_0_DEVICE</a:t>
            </a:r>
            <a:r>
              <a:rPr lang="fi-FI" altLang="ja-JP" sz="2000" dirty="0">
                <a:solidFill>
                  <a:schemeClr val="tx2"/>
                </a:solidFill>
              </a:rPr>
              <a:t>&lt;&lt;&lt;</a:t>
            </a:r>
            <a:r>
              <a:rPr lang="fi-FI" altLang="ja-JP" sz="2000" dirty="0" smtClean="0">
                <a:solidFill>
                  <a:schemeClr val="tx2"/>
                </a:solidFill>
              </a:rPr>
              <a:t>_</a:t>
            </a:r>
            <a:r>
              <a:rPr lang="fi-FI" altLang="ja-JP" sz="2000" dirty="0" err="1" smtClean="0">
                <a:solidFill>
                  <a:schemeClr val="tx2"/>
                </a:solidFill>
              </a:rPr>
              <a:t>ACC_block</a:t>
            </a:r>
            <a:r>
              <a:rPr lang="fi-FI" altLang="ja-JP" sz="2000" dirty="0" err="1">
                <a:solidFill>
                  <a:schemeClr val="tx2"/>
                </a:solidFill>
              </a:rPr>
              <a:t>,</a:t>
            </a:r>
            <a:r>
              <a:rPr lang="fi-FI" altLang="ja-JP" sz="2000" dirty="0" err="1" smtClean="0">
                <a:solidFill>
                  <a:schemeClr val="tx2"/>
                </a:solidFill>
              </a:rPr>
              <a:t>_ACC_thread</a:t>
            </a:r>
            <a:r>
              <a:rPr lang="fi-FI" altLang="ja-JP" sz="2000" dirty="0">
                <a:solidFill>
                  <a:schemeClr val="tx2"/>
                </a:solidFill>
              </a:rPr>
              <a:t>&gt;&gt;&gt;</a:t>
            </a:r>
            <a:r>
              <a:rPr lang="fi-FI" altLang="ja-JP" sz="2000" dirty="0" smtClean="0">
                <a:solidFill>
                  <a:schemeClr val="tx2"/>
                </a:solidFill>
              </a:rPr>
              <a:t>( .</a:t>
            </a:r>
            <a:r>
              <a:rPr lang="fi-FI" altLang="ja-JP" sz="2000" dirty="0">
                <a:solidFill>
                  <a:schemeClr val="tx2"/>
                </a:solidFill>
              </a:rPr>
              <a:t>.</a:t>
            </a:r>
            <a:r>
              <a:rPr lang="fi-FI" altLang="ja-JP" sz="2000" dirty="0" smtClean="0">
                <a:solidFill>
                  <a:schemeClr val="tx2"/>
                </a:solidFill>
              </a:rPr>
              <a:t>. )</a:t>
            </a:r>
            <a:r>
              <a:rPr lang="fi-FI" altLang="ja-JP" sz="2000" dirty="0">
                <a:solidFill>
                  <a:schemeClr val="tx2"/>
                </a:solidFill>
              </a:rPr>
              <a:t>;</a:t>
            </a:r>
          </a:p>
          <a:p>
            <a:pPr marL="0" indent="0">
              <a:lnSpc>
                <a:spcPts val="2000"/>
              </a:lnSpc>
              <a:buNone/>
            </a:pPr>
            <a:r>
              <a:rPr lang="fi-FI" altLang="ja-JP" sz="2000" dirty="0" smtClean="0">
                <a:solidFill>
                  <a:schemeClr val="tx2"/>
                </a:solidFill>
              </a:rPr>
              <a:t>	_ACC_GPU_M_BARRIER_KERNEL</a:t>
            </a:r>
            <a:r>
              <a:rPr lang="fi-FI" altLang="ja-JP" sz="2000" dirty="0">
                <a:solidFill>
                  <a:schemeClr val="tx2"/>
                </a:solidFill>
              </a:rPr>
              <a:t>()</a:t>
            </a:r>
            <a:r>
              <a:rPr lang="fi-FI" altLang="ja-JP" sz="2000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lnSpc>
                <a:spcPts val="2000"/>
              </a:lnSpc>
              <a:buNone/>
            </a:pPr>
            <a:r>
              <a:rPr lang="fi-FI" altLang="ja-JP" sz="2000" dirty="0" smtClean="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" name="下矢印 4"/>
          <p:cNvSpPr/>
          <p:nvPr/>
        </p:nvSpPr>
        <p:spPr>
          <a:xfrm>
            <a:off x="2976136" y="2790067"/>
            <a:ext cx="903112" cy="293897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14092" y="3249510"/>
            <a:ext cx="5835544" cy="1201424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14092" y="4498974"/>
            <a:ext cx="7128824" cy="2164557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6687247" y="3431893"/>
            <a:ext cx="1439109" cy="796783"/>
          </a:xfrm>
          <a:prstGeom prst="wedgeRectCallout">
            <a:avLst>
              <a:gd name="adj1" fmla="val -73197"/>
              <a:gd name="adj2" fmla="val -19826"/>
            </a:avLst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GPU kernel function</a:t>
            </a:r>
            <a:endParaRPr kumimoji="1" lang="ja-JP" altLang="en-US" sz="2000" dirty="0"/>
          </a:p>
        </p:txBody>
      </p:sp>
      <p:sp>
        <p:nvSpPr>
          <p:cNvPr id="7" name="四角形吹き出し 6"/>
          <p:cNvSpPr/>
          <p:nvPr/>
        </p:nvSpPr>
        <p:spPr>
          <a:xfrm>
            <a:off x="7878437" y="5010473"/>
            <a:ext cx="1122524" cy="1159889"/>
          </a:xfrm>
          <a:prstGeom prst="wedgeRectCallout">
            <a:avLst>
              <a:gd name="adj1" fmla="val -70559"/>
              <a:gd name="adj2" fmla="val -265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/>
              <a:t>kernel</a:t>
            </a:r>
          </a:p>
          <a:p>
            <a:r>
              <a:rPr lang="en-US" altLang="ja-JP" sz="2000" dirty="0"/>
              <a:t>launch</a:t>
            </a:r>
          </a:p>
          <a:p>
            <a:r>
              <a:rPr lang="en-US" altLang="ja-JP" sz="2000" dirty="0" smtClean="0"/>
              <a:t>function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1894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65"/>
    </mc:Choice>
    <mc:Fallback xmlns="">
      <p:transition xmlns:p14="http://schemas.microsoft.com/office/powerpoint/2010/main" spd="slow" advTm="674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loop</a:t>
            </a:r>
            <a:r>
              <a:rPr lang="en-US" altLang="ja-JP" dirty="0"/>
              <a:t> </a:t>
            </a:r>
            <a:r>
              <a:rPr lang="en-US" altLang="ja-JP" dirty="0" smtClean="0"/>
              <a:t>construct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3597" y="1595055"/>
            <a:ext cx="3501709" cy="168272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100"/>
              </a:lnSpc>
              <a:buNone/>
            </a:pPr>
            <a:r>
              <a:rPr lang="en-US" altLang="ja-JP" sz="2000" i="1" dirty="0" smtClean="0"/>
              <a:t>/</a:t>
            </a:r>
            <a:r>
              <a:rPr lang="en-US" altLang="ja-JP" sz="2000" i="1" dirty="0"/>
              <a:t>* </a:t>
            </a:r>
            <a:r>
              <a:rPr lang="en-US" altLang="ja-JP" sz="2000" i="1" dirty="0" smtClean="0"/>
              <a:t>inside </a:t>
            </a:r>
            <a:r>
              <a:rPr lang="en-US" altLang="ja-JP" sz="2000" i="1" dirty="0"/>
              <a:t>parallel region */ </a:t>
            </a:r>
            <a:endParaRPr lang="en-US" altLang="ja-JP" sz="2000" i="1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/>
              <a:t>#pragma </a:t>
            </a:r>
            <a:r>
              <a:rPr lang="en-US" altLang="ja-JP" sz="2000" dirty="0" err="1"/>
              <a:t>acc</a:t>
            </a:r>
            <a:r>
              <a:rPr lang="en-US" altLang="ja-JP" sz="2000" dirty="0"/>
              <a:t> loop </a:t>
            </a:r>
            <a:r>
              <a:rPr lang="en-US" altLang="ja-JP" sz="2000" dirty="0" smtClean="0"/>
              <a:t>vector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for</a:t>
            </a:r>
            <a:r>
              <a:rPr lang="en-US" altLang="ja-JP" sz="2000" dirty="0"/>
              <a:t>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</a:t>
            </a:r>
            <a:r>
              <a:rPr lang="en-US" altLang="ja-JP" sz="2000" dirty="0" smtClean="0"/>
              <a:t>256;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++){ </a:t>
            </a:r>
            <a:endParaRPr lang="en-US" altLang="ja-JP" sz="2000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	a</a:t>
            </a:r>
            <a:r>
              <a:rPr lang="en-US" altLang="ja-JP" sz="2000" dirty="0"/>
              <a:t>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]++</a:t>
            </a:r>
            <a:r>
              <a:rPr lang="en-US" altLang="ja-JP" sz="2000" dirty="0" smtClean="0"/>
              <a:t>;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} </a:t>
            </a:r>
          </a:p>
          <a:p>
            <a:pPr marL="0" indent="0">
              <a:lnSpc>
                <a:spcPts val="2100"/>
              </a:lnSpc>
              <a:buNone/>
            </a:pPr>
            <a:endParaRPr kumimoji="1" lang="ja-JP" altLang="en-US" sz="2000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57200" y="3503821"/>
            <a:ext cx="8229600" cy="26223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Loop construct describes parallelism of loop</a:t>
            </a:r>
          </a:p>
          <a:p>
            <a:pPr lvl="1"/>
            <a:r>
              <a:rPr lang="en-US" altLang="ja-JP" dirty="0" smtClean="0"/>
              <a:t>Distribute loop iteration among gang, worker or vector</a:t>
            </a:r>
          </a:p>
          <a:p>
            <a:pPr lvl="1"/>
            <a:r>
              <a:rPr lang="en-US" altLang="ja-JP" dirty="0"/>
              <a:t>Two or more parallelisms can be specified for </a:t>
            </a:r>
            <a:r>
              <a:rPr lang="en-US" altLang="ja-JP" dirty="0" smtClean="0"/>
              <a:t>a loop</a:t>
            </a:r>
          </a:p>
          <a:p>
            <a:endParaRPr lang="en-US" altLang="ja-JP" dirty="0"/>
          </a:p>
          <a:p>
            <a:r>
              <a:rPr lang="en-US" altLang="ja-JP" dirty="0"/>
              <a:t>L</a:t>
            </a:r>
            <a:r>
              <a:rPr lang="en-US" altLang="ja-JP" dirty="0" smtClean="0"/>
              <a:t>oops with no loop directive in parallel region is basically executed serially.</a:t>
            </a:r>
          </a:p>
        </p:txBody>
      </p:sp>
    </p:spTree>
    <p:extLst>
      <p:ext uri="{BB962C8B-B14F-4D97-AF65-F5344CB8AC3E}">
        <p14:creationId xmlns:p14="http://schemas.microsoft.com/office/powerpoint/2010/main" val="246805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42"/>
    </mc:Choice>
    <mc:Fallback xmlns="">
      <p:transition xmlns:p14="http://schemas.microsoft.com/office/powerpoint/2010/main" spd="slow" advTm="509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02544"/>
              </p:ext>
            </p:extLst>
          </p:nvPr>
        </p:nvGraphicFramePr>
        <p:xfrm>
          <a:off x="796420" y="5809447"/>
          <a:ext cx="349152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41"/>
                <a:gridCol w="436441"/>
                <a:gridCol w="436441"/>
                <a:gridCol w="436441"/>
                <a:gridCol w="436441"/>
                <a:gridCol w="436441"/>
                <a:gridCol w="436441"/>
                <a:gridCol w="4364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9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11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13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14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15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Translation of loop construct</a:t>
            </a:r>
            <a:r>
              <a:rPr kumimoji="1" lang="en-US" altLang="ja-JP" dirty="0" smtClean="0"/>
              <a:t> (1/3)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3400" y="1819316"/>
            <a:ext cx="3501709" cy="168272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100"/>
              </a:lnSpc>
              <a:buNone/>
            </a:pPr>
            <a:r>
              <a:rPr lang="en-US" altLang="ja-JP" sz="2000" i="1" dirty="0" smtClean="0"/>
              <a:t>/</a:t>
            </a:r>
            <a:r>
              <a:rPr lang="en-US" altLang="ja-JP" sz="2000" i="1" dirty="0"/>
              <a:t>* inner parallel region */ </a:t>
            </a:r>
            <a:endParaRPr lang="en-US" altLang="ja-JP" sz="2000" i="1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/>
              <a:t>#pragma </a:t>
            </a:r>
            <a:r>
              <a:rPr lang="en-US" altLang="ja-JP" sz="2000" dirty="0" err="1"/>
              <a:t>acc</a:t>
            </a:r>
            <a:r>
              <a:rPr lang="en-US" altLang="ja-JP" sz="2000" dirty="0"/>
              <a:t> loop </a:t>
            </a:r>
            <a:r>
              <a:rPr lang="en-US" altLang="ja-JP" sz="2000" dirty="0" smtClean="0"/>
              <a:t>vector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for</a:t>
            </a:r>
            <a:r>
              <a:rPr lang="en-US" altLang="ja-JP" sz="2000" dirty="0"/>
              <a:t>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N</a:t>
            </a:r>
            <a:r>
              <a:rPr lang="en-US" altLang="ja-JP" sz="2000" dirty="0" smtClean="0"/>
              <a:t>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++){ </a:t>
            </a:r>
            <a:endParaRPr lang="en-US" altLang="ja-JP" sz="2000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	a</a:t>
            </a:r>
            <a:r>
              <a:rPr lang="en-US" altLang="ja-JP" sz="2000" dirty="0"/>
              <a:t>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]++</a:t>
            </a:r>
            <a:r>
              <a:rPr lang="en-US" altLang="ja-JP" sz="2000" dirty="0" smtClean="0"/>
              <a:t>;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} </a:t>
            </a:r>
          </a:p>
          <a:p>
            <a:pPr marL="0" indent="0">
              <a:lnSpc>
                <a:spcPts val="2100"/>
              </a:lnSpc>
              <a:buNone/>
            </a:pP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5901" y="4160820"/>
            <a:ext cx="394204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ja-JP" sz="2400" dirty="0" smtClean="0"/>
              <a:t>A virtual index which is the same length as loop iteration is prepared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09474" y="1705124"/>
            <a:ext cx="40773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ja-JP" sz="2400" dirty="0" smtClean="0"/>
              <a:t>The virtual index is divided and distributed among blocks and/or threads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83053"/>
              </p:ext>
            </p:extLst>
          </p:nvPr>
        </p:nvGraphicFramePr>
        <p:xfrm>
          <a:off x="4887432" y="2984795"/>
          <a:ext cx="176087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18"/>
                <a:gridCol w="440218"/>
                <a:gridCol w="440218"/>
                <a:gridCol w="440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4094"/>
              </p:ext>
            </p:extLst>
          </p:nvPr>
        </p:nvGraphicFramePr>
        <p:xfrm>
          <a:off x="6856167" y="2964078"/>
          <a:ext cx="176087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18"/>
                <a:gridCol w="440218"/>
                <a:gridCol w="440218"/>
                <a:gridCol w="440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7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67977"/>
              </p:ext>
            </p:extLst>
          </p:nvPr>
        </p:nvGraphicFramePr>
        <p:xfrm>
          <a:off x="4887432" y="3600244"/>
          <a:ext cx="176087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18"/>
                <a:gridCol w="440218"/>
                <a:gridCol w="440218"/>
                <a:gridCol w="440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9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11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213013"/>
              </p:ext>
            </p:extLst>
          </p:nvPr>
        </p:nvGraphicFramePr>
        <p:xfrm>
          <a:off x="6856167" y="3600244"/>
          <a:ext cx="176087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18"/>
                <a:gridCol w="440218"/>
                <a:gridCol w="440218"/>
                <a:gridCol w="440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13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14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15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118620"/>
              </p:ext>
            </p:extLst>
          </p:nvPr>
        </p:nvGraphicFramePr>
        <p:xfrm>
          <a:off x="466443" y="5458845"/>
          <a:ext cx="349152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40"/>
                <a:gridCol w="436440"/>
                <a:gridCol w="436440"/>
                <a:gridCol w="436440"/>
                <a:gridCol w="436440"/>
                <a:gridCol w="436440"/>
                <a:gridCol w="436440"/>
                <a:gridCol w="436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4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7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09474" y="4387430"/>
            <a:ext cx="3833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kumimoji="1" lang="en-US" altLang="ja-JP" sz="2400" dirty="0" smtClean="0"/>
              <a:t>Each </a:t>
            </a:r>
            <a:r>
              <a:rPr lang="en-US" altLang="ja-JP" sz="2400" dirty="0" smtClean="0"/>
              <a:t>thread c</a:t>
            </a:r>
            <a:r>
              <a:rPr kumimoji="1" lang="en-US" altLang="ja-JP" sz="2400" dirty="0" smtClean="0"/>
              <a:t>alculates the value of loop variable from the virtual index and executes loop body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032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56"/>
    </mc:Choice>
    <mc:Fallback xmlns="">
      <p:transition xmlns:p14="http://schemas.microsoft.com/office/powerpoint/2010/main" spd="slow" advTm="461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Translation of loop construct</a:t>
            </a:r>
            <a:r>
              <a:rPr kumimoji="1" lang="en-US" altLang="ja-JP" dirty="0" smtClean="0"/>
              <a:t> (2/3)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3231477" cy="172325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100"/>
              </a:lnSpc>
              <a:buNone/>
            </a:pPr>
            <a:r>
              <a:rPr lang="en-US" altLang="ja-JP" sz="2000" i="1" dirty="0" smtClean="0"/>
              <a:t>/</a:t>
            </a:r>
            <a:r>
              <a:rPr lang="en-US" altLang="ja-JP" sz="2000" i="1" dirty="0"/>
              <a:t>* inner parallel region */ </a:t>
            </a:r>
            <a:endParaRPr lang="en-US" altLang="ja-JP" sz="2000" i="1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/>
              <a:t>#pragma </a:t>
            </a:r>
            <a:r>
              <a:rPr lang="en-US" altLang="ja-JP" sz="2000" dirty="0" err="1"/>
              <a:t>acc</a:t>
            </a:r>
            <a:r>
              <a:rPr lang="en-US" altLang="ja-JP" sz="2000" dirty="0"/>
              <a:t> loop </a:t>
            </a:r>
            <a:r>
              <a:rPr lang="en-US" altLang="ja-JP" sz="2000" dirty="0" smtClean="0"/>
              <a:t>vector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for</a:t>
            </a:r>
            <a:r>
              <a:rPr lang="en-US" altLang="ja-JP" sz="2000" dirty="0"/>
              <a:t>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N</a:t>
            </a:r>
            <a:r>
              <a:rPr lang="en-US" altLang="ja-JP" sz="2000" dirty="0" smtClean="0"/>
              <a:t>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++){ </a:t>
            </a:r>
            <a:endParaRPr lang="en-US" altLang="ja-JP" sz="2000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	a</a:t>
            </a:r>
            <a:r>
              <a:rPr lang="en-US" altLang="ja-JP" sz="2000" dirty="0"/>
              <a:t>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]++</a:t>
            </a:r>
            <a:r>
              <a:rPr lang="en-US" altLang="ja-JP" sz="2000" dirty="0" smtClean="0"/>
              <a:t>;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} </a:t>
            </a:r>
          </a:p>
          <a:p>
            <a:pPr marL="0" indent="0">
              <a:lnSpc>
                <a:spcPts val="2100"/>
              </a:lnSpc>
              <a:buNone/>
            </a:pPr>
            <a:endParaRPr kumimoji="1" lang="ja-JP" altLang="en-US" sz="2000" dirty="0"/>
          </a:p>
        </p:txBody>
      </p:sp>
      <p:sp>
        <p:nvSpPr>
          <p:cNvPr id="4" name="下矢印 3"/>
          <p:cNvSpPr/>
          <p:nvPr/>
        </p:nvSpPr>
        <p:spPr>
          <a:xfrm>
            <a:off x="1634303" y="3431533"/>
            <a:ext cx="903112" cy="216717"/>
          </a:xfrm>
          <a:prstGeom prst="down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3756379"/>
            <a:ext cx="8338875" cy="28364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100"/>
              </a:lnSpc>
              <a:buNone/>
            </a:pPr>
            <a:r>
              <a:rPr lang="en-US" altLang="ja-JP" sz="2000" i="1" dirty="0"/>
              <a:t>/* inner </a:t>
            </a:r>
            <a:r>
              <a:rPr lang="en-US" altLang="ja-JP" sz="2000" i="1" dirty="0" err="1"/>
              <a:t>gpu</a:t>
            </a:r>
            <a:r>
              <a:rPr lang="en-US" altLang="ja-JP" sz="2000" i="1" dirty="0"/>
              <a:t> </a:t>
            </a:r>
            <a:r>
              <a:rPr lang="en-US" altLang="ja-JP" sz="2000" i="1" dirty="0" smtClean="0"/>
              <a:t>kernel code *</a:t>
            </a:r>
            <a:r>
              <a:rPr lang="en-US" altLang="ja-JP" sz="2000" i="1" dirty="0"/>
              <a:t>/ </a:t>
            </a:r>
            <a:endParaRPr lang="en-US" altLang="ja-JP" sz="2000" i="1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, _</a:t>
            </a:r>
            <a:r>
              <a:rPr lang="en-US" altLang="ja-JP" sz="2000" dirty="0" err="1" smtClean="0"/>
              <a:t>ACC_idx</a:t>
            </a:r>
            <a:r>
              <a:rPr lang="en-US" altLang="ja-JP" sz="2000" dirty="0"/>
              <a:t>;</a:t>
            </a:r>
            <a:r>
              <a:rPr lang="en-US" altLang="ja-JP" sz="2000" dirty="0" smtClean="0"/>
              <a:t> 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_</a:t>
            </a:r>
            <a:r>
              <a:rPr lang="en-US" altLang="ja-JP" sz="2000" dirty="0" err="1" smtClean="0"/>
              <a:t>ACC_init</a:t>
            </a:r>
            <a:r>
              <a:rPr lang="en-US" altLang="ja-JP" sz="2000" dirty="0"/>
              <a:t>, _</a:t>
            </a:r>
            <a:r>
              <a:rPr lang="en-US" altLang="ja-JP" sz="2000" dirty="0" err="1"/>
              <a:t>ACC_cond</a:t>
            </a:r>
            <a:r>
              <a:rPr lang="en-US" altLang="ja-JP" sz="2000" dirty="0"/>
              <a:t>, _</a:t>
            </a:r>
            <a:r>
              <a:rPr lang="en-US" altLang="ja-JP" sz="2000" dirty="0" err="1"/>
              <a:t>ACC_step</a:t>
            </a:r>
            <a:r>
              <a:rPr lang="en-US" altLang="ja-JP" sz="2000" dirty="0" smtClean="0"/>
              <a:t>;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_</a:t>
            </a:r>
            <a:r>
              <a:rPr lang="en-US" altLang="ja-JP" sz="2000" dirty="0" err="1" smtClean="0"/>
              <a:t>ACC_gpu_init_thread_x_iter</a:t>
            </a:r>
            <a:r>
              <a:rPr lang="en-US" altLang="ja-JP" sz="2000" dirty="0"/>
              <a:t>(&amp;_</a:t>
            </a:r>
            <a:r>
              <a:rPr lang="en-US" altLang="ja-JP" sz="2000" dirty="0" err="1"/>
              <a:t>ACC_init</a:t>
            </a:r>
            <a:r>
              <a:rPr lang="en-US" altLang="ja-JP" sz="2000" dirty="0"/>
              <a:t>, &amp;_</a:t>
            </a:r>
            <a:r>
              <a:rPr lang="en-US" altLang="ja-JP" sz="2000" dirty="0" err="1"/>
              <a:t>ACC_cond</a:t>
            </a:r>
            <a:r>
              <a:rPr lang="en-US" altLang="ja-JP" sz="2000" dirty="0"/>
              <a:t>, &amp;_</a:t>
            </a:r>
            <a:r>
              <a:rPr lang="en-US" altLang="ja-JP" sz="2000" dirty="0" err="1"/>
              <a:t>ACC_step</a:t>
            </a:r>
            <a:r>
              <a:rPr lang="en-US" altLang="ja-JP" sz="2000" dirty="0" smtClean="0"/>
              <a:t>, 0, N, 1</a:t>
            </a:r>
            <a:r>
              <a:rPr lang="en-US" altLang="ja-JP" sz="2000" dirty="0"/>
              <a:t>); </a:t>
            </a:r>
            <a:endParaRPr lang="en-US" altLang="ja-JP" sz="2000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/>
              <a:t>for(</a:t>
            </a:r>
            <a:r>
              <a:rPr lang="en-US" altLang="ja-JP" sz="2000" dirty="0" smtClean="0"/>
              <a:t>_</a:t>
            </a:r>
            <a:r>
              <a:rPr lang="en-US" altLang="ja-JP" sz="2000" dirty="0" err="1" smtClean="0"/>
              <a:t>ACC_idx</a:t>
            </a:r>
            <a:r>
              <a:rPr lang="en-US" altLang="ja-JP" sz="2000" dirty="0" smtClean="0"/>
              <a:t> = _</a:t>
            </a:r>
            <a:r>
              <a:rPr lang="en-US" altLang="ja-JP" sz="2000" dirty="0" err="1" smtClean="0"/>
              <a:t>ACC_init</a:t>
            </a:r>
            <a:r>
              <a:rPr lang="en-US" altLang="ja-JP" sz="2000" dirty="0" smtClean="0"/>
              <a:t>; _</a:t>
            </a:r>
            <a:r>
              <a:rPr lang="en-US" altLang="ja-JP" sz="2000" dirty="0" err="1" smtClean="0"/>
              <a:t>ACC_idx</a:t>
            </a:r>
            <a:r>
              <a:rPr lang="en-US" altLang="ja-JP" sz="2000" dirty="0" smtClean="0"/>
              <a:t> &lt; _</a:t>
            </a:r>
            <a:r>
              <a:rPr lang="en-US" altLang="ja-JP" sz="2000" dirty="0" err="1" smtClean="0"/>
              <a:t>ACC_cond</a:t>
            </a:r>
            <a:r>
              <a:rPr lang="en-US" altLang="ja-JP" sz="2000" dirty="0" smtClean="0"/>
              <a:t>; _</a:t>
            </a:r>
            <a:r>
              <a:rPr lang="en-US" altLang="ja-JP" sz="2000" dirty="0" err="1" smtClean="0"/>
              <a:t>ACC_idx</a:t>
            </a:r>
            <a:r>
              <a:rPr lang="en-US" altLang="ja-JP" sz="2000" dirty="0" smtClean="0"/>
              <a:t> += _</a:t>
            </a:r>
            <a:r>
              <a:rPr lang="en-US" altLang="ja-JP" sz="2000" dirty="0" err="1" smtClean="0"/>
              <a:t>ACC_step</a:t>
            </a:r>
            <a:r>
              <a:rPr lang="en-US" altLang="ja-JP" sz="2000" dirty="0" smtClean="0"/>
              <a:t>){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/>
              <a:t>	</a:t>
            </a:r>
            <a:r>
              <a:rPr lang="en-US" altLang="ja-JP" sz="2000" dirty="0" smtClean="0"/>
              <a:t>_</a:t>
            </a:r>
            <a:r>
              <a:rPr lang="en-US" altLang="ja-JP" sz="2000" dirty="0" err="1" smtClean="0"/>
              <a:t>ACC_gpu_calc_idx</a:t>
            </a:r>
            <a:r>
              <a:rPr lang="en-US" altLang="ja-JP" sz="2000" dirty="0"/>
              <a:t>(_</a:t>
            </a:r>
            <a:r>
              <a:rPr lang="en-US" altLang="ja-JP" sz="2000" dirty="0" err="1"/>
              <a:t>ACC_idx</a:t>
            </a:r>
            <a:r>
              <a:rPr lang="en-US" altLang="ja-JP" sz="2000" dirty="0" smtClean="0"/>
              <a:t>, &amp;</a:t>
            </a:r>
            <a:r>
              <a:rPr lang="en-US" altLang="ja-JP" sz="2000" dirty="0" err="1"/>
              <a:t>i</a:t>
            </a:r>
            <a:r>
              <a:rPr lang="en-US" altLang="ja-JP" sz="2000" dirty="0" smtClean="0"/>
              <a:t>, 0, N, 1);</a:t>
            </a: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 	a</a:t>
            </a:r>
            <a:r>
              <a:rPr lang="en-US" altLang="ja-JP" sz="2000" dirty="0"/>
              <a:t>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]++; </a:t>
            </a:r>
            <a:endParaRPr lang="en-US" altLang="ja-JP" sz="2000" dirty="0" smtClean="0"/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2000" dirty="0" smtClean="0"/>
              <a:t>}</a:t>
            </a:r>
          </a:p>
        </p:txBody>
      </p:sp>
      <p:sp>
        <p:nvSpPr>
          <p:cNvPr id="5" name="四角形吹き出し 4"/>
          <p:cNvSpPr/>
          <p:nvPr/>
        </p:nvSpPr>
        <p:spPr>
          <a:xfrm>
            <a:off x="5499236" y="5801936"/>
            <a:ext cx="3418444" cy="405299"/>
          </a:xfrm>
          <a:prstGeom prst="wedgeRectCallout">
            <a:avLst>
              <a:gd name="adj1" fmla="val -61238"/>
              <a:gd name="adj2" fmla="val -491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calculate </a:t>
            </a:r>
            <a:r>
              <a:rPr lang="en-US" altLang="ja-JP" sz="2000" dirty="0"/>
              <a:t>‘</a:t>
            </a:r>
            <a:r>
              <a:rPr lang="en-US" altLang="ja-JP" sz="2000" dirty="0" err="1"/>
              <a:t>i</a:t>
            </a:r>
            <a:r>
              <a:rPr lang="en-US" altLang="ja-JP" sz="2000" dirty="0"/>
              <a:t>’ from virtual </a:t>
            </a:r>
            <a:r>
              <a:rPr lang="en-US" altLang="ja-JP" sz="2000" dirty="0" smtClean="0"/>
              <a:t>index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46886" y="1630099"/>
            <a:ext cx="4970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/>
              <a:t>virtual index</a:t>
            </a:r>
            <a:r>
              <a:rPr kumimoji="1" lang="ja-JP" altLang="en-US" sz="2200" dirty="0" smtClean="0"/>
              <a:t>：</a:t>
            </a:r>
            <a:r>
              <a:rPr kumimoji="1" lang="en-US" altLang="ja-JP" sz="2200" dirty="0" smtClean="0"/>
              <a:t>_</a:t>
            </a:r>
            <a:r>
              <a:rPr kumimoji="1" lang="en-US" altLang="ja-JP" sz="2200" dirty="0" err="1" smtClean="0"/>
              <a:t>ACC_idx</a:t>
            </a:r>
            <a:endParaRPr kumimoji="1" lang="en-US" altLang="ja-JP" sz="2200" dirty="0" smtClean="0"/>
          </a:p>
          <a:p>
            <a:r>
              <a:rPr lang="en-US" altLang="ja-JP" sz="2200" dirty="0" smtClean="0"/>
              <a:t>virtual index range : _</a:t>
            </a:r>
            <a:r>
              <a:rPr lang="en-US" altLang="ja-JP" sz="2200" dirty="0" err="1" smtClean="0"/>
              <a:t>ACC_init</a:t>
            </a:r>
            <a:r>
              <a:rPr lang="en-US" altLang="ja-JP" sz="2200" dirty="0" smtClean="0"/>
              <a:t>, </a:t>
            </a:r>
            <a:r>
              <a:rPr lang="en-US" altLang="ja-JP" sz="2200" dirty="0" err="1" smtClean="0"/>
              <a:t>cond</a:t>
            </a:r>
            <a:r>
              <a:rPr lang="en-US" altLang="ja-JP" sz="2200" dirty="0" smtClean="0"/>
              <a:t>, step</a:t>
            </a:r>
            <a:endParaRPr kumimoji="1" lang="ja-JP" altLang="en-US" sz="2200" dirty="0"/>
          </a:p>
        </p:txBody>
      </p:sp>
      <p:sp>
        <p:nvSpPr>
          <p:cNvPr id="10" name="四角形吹き出し 9"/>
          <p:cNvSpPr/>
          <p:nvPr/>
        </p:nvSpPr>
        <p:spPr>
          <a:xfrm>
            <a:off x="5138413" y="3188353"/>
            <a:ext cx="3779267" cy="486359"/>
          </a:xfrm>
          <a:prstGeom prst="wedgeRectCallout">
            <a:avLst>
              <a:gd name="adj1" fmla="val 22457"/>
              <a:gd name="adj2" fmla="val 2711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calculate</a:t>
            </a:r>
            <a:r>
              <a:rPr kumimoji="1" lang="en-US" altLang="ja-JP" sz="2000" dirty="0" smtClean="0"/>
              <a:t> the range of virtual index</a:t>
            </a:r>
            <a:endParaRPr kumimoji="1" lang="ja-JP" altLang="en-US" sz="2000" dirty="0"/>
          </a:p>
        </p:txBody>
      </p:sp>
      <p:sp>
        <p:nvSpPr>
          <p:cNvPr id="8" name="線吹き出し 1 (枠付き) 7"/>
          <p:cNvSpPr/>
          <p:nvPr/>
        </p:nvSpPr>
        <p:spPr>
          <a:xfrm>
            <a:off x="3688678" y="3984653"/>
            <a:ext cx="1656080" cy="343961"/>
          </a:xfrm>
          <a:prstGeom prst="borderCallout1">
            <a:avLst>
              <a:gd name="adj1" fmla="val 48162"/>
              <a:gd name="adj2" fmla="val -731"/>
              <a:gd name="adj3" fmla="val 92333"/>
              <a:gd name="adj4" fmla="val -921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virtual index</a:t>
            </a:r>
            <a:endParaRPr kumimoji="1" lang="ja-JP" altLang="en-US" sz="2000" dirty="0"/>
          </a:p>
        </p:txBody>
      </p:sp>
      <p:sp>
        <p:nvSpPr>
          <p:cNvPr id="9" name="線吹き出し 1 (枠付き) 8"/>
          <p:cNvSpPr/>
          <p:nvPr/>
        </p:nvSpPr>
        <p:spPr>
          <a:xfrm>
            <a:off x="5063176" y="4380937"/>
            <a:ext cx="2099877" cy="325885"/>
          </a:xfrm>
          <a:prstGeom prst="borderCallout1">
            <a:avLst>
              <a:gd name="adj1" fmla="val 60277"/>
              <a:gd name="adj2" fmla="val -748"/>
              <a:gd name="adj3" fmla="val 69256"/>
              <a:gd name="adj4" fmla="val -265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range variables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852603" y="5764895"/>
            <a:ext cx="948938" cy="368267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吹き出し 11"/>
          <p:cNvSpPr/>
          <p:nvPr/>
        </p:nvSpPr>
        <p:spPr>
          <a:xfrm>
            <a:off x="1976546" y="6009890"/>
            <a:ext cx="1456863" cy="396095"/>
          </a:xfrm>
          <a:prstGeom prst="wedgeRectCallout">
            <a:avLst>
              <a:gd name="adj1" fmla="val -60111"/>
              <a:gd name="adj2" fmla="val -41801"/>
            </a:avLst>
          </a:prstGeom>
          <a:gradFill>
            <a:gsLst>
              <a:gs pos="0">
                <a:srgbClr val="FF0000"/>
              </a:gs>
              <a:gs pos="100000">
                <a:srgbClr val="FF6666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loop body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7076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06"/>
    </mc:Choice>
    <mc:Fallback xmlns="">
      <p:transition xmlns:p14="http://schemas.microsoft.com/office/powerpoint/2010/main" spd="slow" advTm="4770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6400533" y="4390242"/>
            <a:ext cx="2180961" cy="22083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Translation of loop construct(3/3)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2797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Our compiler supports 2D blocking for nested loops</a:t>
            </a:r>
          </a:p>
          <a:p>
            <a:pPr lvl="1"/>
            <a:r>
              <a:rPr lang="en-US" altLang="ja-JP" dirty="0" smtClean="0"/>
              <a:t>Nested loops are distributed among the 2D blocks in the 2D grid in CUDA (default block size is 16x16)</a:t>
            </a:r>
          </a:p>
          <a:p>
            <a:pPr lvl="1"/>
            <a:r>
              <a:rPr lang="en-US" altLang="ja-JP" dirty="0" smtClean="0"/>
              <a:t>But it’s not allowed in OpenACC 2.0 and          </a:t>
            </a:r>
            <a:r>
              <a:rPr kumimoji="1" lang="en-US" altLang="ja-JP" dirty="0" smtClean="0"/>
              <a:t>“tile” clause </a:t>
            </a:r>
            <a:r>
              <a:rPr lang="en-US" altLang="ja-JP" dirty="0" smtClean="0"/>
              <a:t>is provided instead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1196" y="4519935"/>
            <a:ext cx="392428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#pragma </a:t>
            </a:r>
            <a:r>
              <a:rPr kumimoji="1" lang="en-US" altLang="ja-JP" sz="2400" dirty="0" err="1" smtClean="0"/>
              <a:t>acc</a:t>
            </a:r>
            <a:r>
              <a:rPr kumimoji="1" lang="en-US" altLang="ja-JP" sz="2400" dirty="0" smtClean="0"/>
              <a:t> loop gang vector</a:t>
            </a:r>
          </a:p>
          <a:p>
            <a:r>
              <a:rPr lang="en-US" altLang="ja-JP" sz="2400" dirty="0" smtClean="0"/>
              <a:t>for(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= 0;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&lt; N;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++)</a:t>
            </a:r>
          </a:p>
          <a:p>
            <a:r>
              <a:rPr lang="en-US" altLang="ja-JP" sz="2400" dirty="0" smtClean="0"/>
              <a:t>#pragma </a:t>
            </a:r>
            <a:r>
              <a:rPr lang="en-US" altLang="ja-JP" sz="2400" dirty="0" err="1" smtClean="0"/>
              <a:t>acc</a:t>
            </a:r>
            <a:r>
              <a:rPr lang="en-US" altLang="ja-JP" sz="2400" dirty="0" smtClean="0"/>
              <a:t> loop gang vector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for(j = 0; j &lt; N; j++)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/* … */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51626"/>
              </p:ext>
            </p:extLst>
          </p:nvPr>
        </p:nvGraphicFramePr>
        <p:xfrm>
          <a:off x="6577469" y="4562605"/>
          <a:ext cx="83312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5657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64730"/>
              </p:ext>
            </p:extLst>
          </p:nvPr>
        </p:nvGraphicFramePr>
        <p:xfrm>
          <a:off x="7562989" y="4562605"/>
          <a:ext cx="83312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5657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88248"/>
              </p:ext>
            </p:extLst>
          </p:nvPr>
        </p:nvGraphicFramePr>
        <p:xfrm>
          <a:off x="6577469" y="5568445"/>
          <a:ext cx="83312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5657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13193"/>
              </p:ext>
            </p:extLst>
          </p:nvPr>
        </p:nvGraphicFramePr>
        <p:xfrm>
          <a:off x="7562989" y="5568445"/>
          <a:ext cx="83312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5657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56577"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10" name="右矢印 9"/>
          <p:cNvSpPr/>
          <p:nvPr/>
        </p:nvSpPr>
        <p:spPr>
          <a:xfrm>
            <a:off x="5093186" y="5257934"/>
            <a:ext cx="872384" cy="4746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39236" y="4932163"/>
            <a:ext cx="1195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distribute</a:t>
            </a:r>
            <a:endParaRPr kumimoji="1" lang="ja-JP" altLang="en-US" sz="2000" dirty="0"/>
          </a:p>
        </p:txBody>
      </p:sp>
      <p:sp>
        <p:nvSpPr>
          <p:cNvPr id="12" name="線吹き出し 2 (枠付き) 11"/>
          <p:cNvSpPr/>
          <p:nvPr/>
        </p:nvSpPr>
        <p:spPr>
          <a:xfrm>
            <a:off x="7781600" y="3775846"/>
            <a:ext cx="1123811" cy="307048"/>
          </a:xfrm>
          <a:prstGeom prst="borderCallout2">
            <a:avLst>
              <a:gd name="adj1" fmla="val 52139"/>
              <a:gd name="adj2" fmla="val -1121"/>
              <a:gd name="adj3" fmla="val 54237"/>
              <a:gd name="adj4" fmla="val -18339"/>
              <a:gd name="adj5" fmla="val 197638"/>
              <a:gd name="adj6" fmla="val -30971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2D Grid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線吹き出し 2 (枠付き) 12"/>
          <p:cNvSpPr/>
          <p:nvPr/>
        </p:nvSpPr>
        <p:spPr>
          <a:xfrm>
            <a:off x="4939236" y="6271963"/>
            <a:ext cx="1094696" cy="326651"/>
          </a:xfrm>
          <a:prstGeom prst="borderCallout2">
            <a:avLst>
              <a:gd name="adj1" fmla="val 51149"/>
              <a:gd name="adj2" fmla="val 99947"/>
              <a:gd name="adj3" fmla="val 51150"/>
              <a:gd name="adj4" fmla="val 114815"/>
              <a:gd name="adj5" fmla="val -38698"/>
              <a:gd name="adj6" fmla="val 14959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000000"/>
                </a:solidFill>
              </a:rPr>
              <a:t>2D Block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5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94"/>
    </mc:Choice>
    <mc:Fallback xmlns="">
      <p:transition xmlns:p14="http://schemas.microsoft.com/office/powerpoint/2010/main" spd="slow" advTm="463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Compiler Implementation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Our compiler translates </a:t>
            </a:r>
            <a:r>
              <a:rPr lang="en-US" altLang="ja-JP" dirty="0"/>
              <a:t>C with OpenACC directives to C with CUDA </a:t>
            </a:r>
            <a:r>
              <a:rPr lang="en-US" altLang="ja-JP" dirty="0" smtClean="0"/>
              <a:t>API</a:t>
            </a:r>
          </a:p>
          <a:p>
            <a:pPr lvl="1"/>
            <a:r>
              <a:rPr lang="en-US" altLang="ja-JP" dirty="0" smtClean="0"/>
              <a:t>read C code with directives and output translated code</a:t>
            </a:r>
          </a:p>
          <a:p>
            <a:pPr lvl="1"/>
            <a:r>
              <a:rPr lang="en-US" altLang="ja-JP" dirty="0" smtClean="0"/>
              <a:t>using Omni compiler infrastructure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Omni </a:t>
            </a:r>
            <a:r>
              <a:rPr lang="en-US" altLang="ja-JP" dirty="0"/>
              <a:t>compiler </a:t>
            </a:r>
            <a:r>
              <a:rPr lang="en-US" altLang="ja-JP" dirty="0" smtClean="0"/>
              <a:t>infrastructure</a:t>
            </a:r>
            <a:endParaRPr lang="en-US" altLang="ja-JP" dirty="0"/>
          </a:p>
          <a:p>
            <a:pPr lvl="1"/>
            <a:r>
              <a:rPr lang="en-US" altLang="ja-JP" dirty="0"/>
              <a:t>a</a:t>
            </a:r>
            <a:r>
              <a:rPr lang="en-US" altLang="ja-JP" dirty="0" smtClean="0"/>
              <a:t> </a:t>
            </a:r>
            <a:r>
              <a:rPr lang="en-US" altLang="ja-JP" dirty="0"/>
              <a:t>set of programs for a source-to-source compiler with code analysis and transformation </a:t>
            </a:r>
          </a:p>
          <a:p>
            <a:pPr lvl="1"/>
            <a:r>
              <a:rPr lang="en-US" altLang="ja-JP" dirty="0"/>
              <a:t>s</a:t>
            </a:r>
            <a:r>
              <a:rPr lang="en-US" altLang="ja-JP" dirty="0" smtClean="0"/>
              <a:t>upports </a:t>
            </a:r>
            <a:r>
              <a:rPr lang="en-US" altLang="ja-JP" dirty="0"/>
              <a:t>C and Fortran95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315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25"/>
    </mc:Choice>
    <mc:Fallback xmlns="">
      <p:transition xmlns:p14="http://schemas.microsoft.com/office/powerpoint/2010/main" spd="slow" advTm="598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Flow of Compilation</a:t>
            </a:r>
            <a:endParaRPr kumimoji="1" lang="ja-JP" altLang="en-US" dirty="0"/>
          </a:p>
        </p:txBody>
      </p:sp>
      <p:grpSp>
        <p:nvGrpSpPr>
          <p:cNvPr id="64" name="図形グループ 63"/>
          <p:cNvGrpSpPr/>
          <p:nvPr/>
        </p:nvGrpSpPr>
        <p:grpSpPr>
          <a:xfrm>
            <a:off x="663029" y="1614057"/>
            <a:ext cx="7555655" cy="4973209"/>
            <a:chOff x="597282" y="1519590"/>
            <a:chExt cx="7555655" cy="4973209"/>
          </a:xfrm>
        </p:grpSpPr>
        <p:sp>
          <p:nvSpPr>
            <p:cNvPr id="57" name="角丸四角形 56"/>
            <p:cNvSpPr/>
            <p:nvPr/>
          </p:nvSpPr>
          <p:spPr>
            <a:xfrm>
              <a:off x="2405223" y="1519590"/>
              <a:ext cx="5391021" cy="221451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976799" y="3026214"/>
              <a:ext cx="172987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Omni compiler infrastructure</a:t>
              </a:r>
              <a:endParaRPr kumimoji="1" lang="ja-JP" altLang="en-US" sz="2000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2745223" y="5557282"/>
              <a:ext cx="1637970" cy="46774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800" dirty="0" err="1" smtClean="0">
                  <a:solidFill>
                    <a:schemeClr val="tx1"/>
                  </a:solidFill>
                </a:rPr>
                <a:t>sample</a:t>
              </a:r>
              <a:r>
                <a:rPr kumimoji="1" lang="en-US" altLang="ja-JP" sz="1800" dirty="0" err="1" smtClean="0">
                  <a:solidFill>
                    <a:schemeClr val="tx1"/>
                  </a:solidFill>
                </a:rPr>
                <a:t>.gpu.o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2789812" y="3059940"/>
              <a:ext cx="1418820" cy="467746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800" dirty="0" err="1">
                  <a:solidFill>
                    <a:srgbClr val="000000"/>
                  </a:solidFill>
                </a:rPr>
                <a:t>a</a:t>
              </a:r>
              <a:r>
                <a:rPr lang="en-US" altLang="ja-JP" sz="1800" dirty="0" err="1" smtClean="0">
                  <a:solidFill>
                    <a:srgbClr val="000000"/>
                  </a:solidFill>
                </a:rPr>
                <a:t>cc</a:t>
              </a:r>
              <a:r>
                <a:rPr lang="en-US" altLang="ja-JP" sz="1800" dirty="0" smtClean="0">
                  <a:solidFill>
                    <a:srgbClr val="000000"/>
                  </a:solidFill>
                </a:rPr>
                <a:t> runtime</a:t>
              </a:r>
              <a:endParaRPr kumimoji="1" lang="en-US" altLang="ja-JP" sz="1800" dirty="0">
                <a:solidFill>
                  <a:srgbClr val="000000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2745223" y="4371423"/>
              <a:ext cx="1637970" cy="46774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800" dirty="0" err="1" smtClean="0">
                  <a:solidFill>
                    <a:schemeClr val="tx1"/>
                  </a:solidFill>
                </a:rPr>
                <a:t>sample</a:t>
              </a:r>
              <a:r>
                <a:rPr kumimoji="1" lang="en-US" altLang="ja-JP" sz="1800" dirty="0" err="1" smtClean="0">
                  <a:solidFill>
                    <a:schemeClr val="tx1"/>
                  </a:solidFill>
                </a:rPr>
                <a:t>_tmp.o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2630123" y="1735029"/>
              <a:ext cx="1541913" cy="96653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Omni Frontend</a:t>
              </a:r>
            </a:p>
          </p:txBody>
        </p:sp>
        <p:cxnSp>
          <p:nvCxnSpPr>
            <p:cNvPr id="17" name="直線矢印コネクタ 16"/>
            <p:cNvCxnSpPr>
              <a:stCxn id="46" idx="3"/>
              <a:endCxn id="16" idx="2"/>
            </p:cNvCxnSpPr>
            <p:nvPr/>
          </p:nvCxnSpPr>
          <p:spPr>
            <a:xfrm>
              <a:off x="2009965" y="2218298"/>
              <a:ext cx="620158" cy="0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>
            <a:xfrm>
              <a:off x="6184593" y="1747118"/>
              <a:ext cx="1549833" cy="9423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OpenACC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translator</a:t>
              </a:r>
            </a:p>
          </p:txBody>
        </p:sp>
        <p:cxnSp>
          <p:nvCxnSpPr>
            <p:cNvPr id="20" name="直線矢印コネクタ 19"/>
            <p:cNvCxnSpPr>
              <a:stCxn id="53" idx="3"/>
              <a:endCxn id="19" idx="2"/>
            </p:cNvCxnSpPr>
            <p:nvPr/>
          </p:nvCxnSpPr>
          <p:spPr>
            <a:xfrm>
              <a:off x="5833619" y="2218298"/>
              <a:ext cx="350974" cy="0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円/楕円 20"/>
            <p:cNvSpPr/>
            <p:nvPr/>
          </p:nvSpPr>
          <p:spPr>
            <a:xfrm>
              <a:off x="4817109" y="4191960"/>
              <a:ext cx="1449917" cy="8447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C </a:t>
              </a:r>
              <a:r>
                <a:rPr lang="en-US" altLang="ja-JP" dirty="0">
                  <a:solidFill>
                    <a:schemeClr val="tx1"/>
                  </a:solidFill>
                </a:rPr>
                <a:t>c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ompiler</a:t>
              </a:r>
            </a:p>
          </p:txBody>
        </p:sp>
        <p:cxnSp>
          <p:nvCxnSpPr>
            <p:cNvPr id="22" name="直線矢印コネクタ 21"/>
            <p:cNvCxnSpPr>
              <a:stCxn id="24" idx="2"/>
              <a:endCxn id="10" idx="3"/>
            </p:cNvCxnSpPr>
            <p:nvPr/>
          </p:nvCxnSpPr>
          <p:spPr>
            <a:xfrm flipH="1">
              <a:off x="4383193" y="5791156"/>
              <a:ext cx="433916" cy="0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65" idx="1"/>
              <a:endCxn id="21" idx="6"/>
            </p:cNvCxnSpPr>
            <p:nvPr/>
          </p:nvCxnSpPr>
          <p:spPr>
            <a:xfrm flipH="1">
              <a:off x="6267026" y="4614357"/>
              <a:ext cx="444147" cy="0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円/楕円 23"/>
            <p:cNvSpPr/>
            <p:nvPr/>
          </p:nvSpPr>
          <p:spPr>
            <a:xfrm>
              <a:off x="4817109" y="5383773"/>
              <a:ext cx="1449917" cy="81476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altLang="ja-JP" dirty="0" err="1" smtClean="0">
                  <a:solidFill>
                    <a:schemeClr val="tx1"/>
                  </a:solidFill>
                </a:rPr>
                <a:t>nvcc</a:t>
              </a:r>
              <a:endParaRPr lang="en-US" altLang="ja-JP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6" name="直線矢印コネクタ 25"/>
            <p:cNvCxnSpPr>
              <a:stCxn id="66" idx="1"/>
              <a:endCxn id="24" idx="6"/>
            </p:cNvCxnSpPr>
            <p:nvPr/>
          </p:nvCxnSpPr>
          <p:spPr>
            <a:xfrm flipH="1">
              <a:off x="6267026" y="5791156"/>
              <a:ext cx="444147" cy="0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角丸四角形 26"/>
            <p:cNvSpPr/>
            <p:nvPr/>
          </p:nvSpPr>
          <p:spPr>
            <a:xfrm>
              <a:off x="722018" y="4373136"/>
              <a:ext cx="1418820" cy="466033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800" dirty="0" err="1" smtClean="0">
                  <a:solidFill>
                    <a:schemeClr val="bg1"/>
                  </a:solidFill>
                </a:rPr>
                <a:t>a.out</a:t>
              </a:r>
              <a:endParaRPr kumimoji="1" lang="en-US" altLang="ja-JP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直線矢印コネクタ 28"/>
            <p:cNvCxnSpPr>
              <a:stCxn id="15" idx="1"/>
              <a:endCxn id="27" idx="3"/>
            </p:cNvCxnSpPr>
            <p:nvPr/>
          </p:nvCxnSpPr>
          <p:spPr>
            <a:xfrm flipH="1">
              <a:off x="2140838" y="4605297"/>
              <a:ext cx="604385" cy="856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stCxn id="11" idx="1"/>
            </p:cNvCxnSpPr>
            <p:nvPr/>
          </p:nvCxnSpPr>
          <p:spPr>
            <a:xfrm flipH="1">
              <a:off x="2140838" y="3293813"/>
              <a:ext cx="648974" cy="1077610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>
              <a:stCxn id="16" idx="6"/>
              <a:endCxn id="53" idx="1"/>
            </p:cNvCxnSpPr>
            <p:nvPr/>
          </p:nvCxnSpPr>
          <p:spPr>
            <a:xfrm>
              <a:off x="4172036" y="2218298"/>
              <a:ext cx="402166" cy="0"/>
            </a:xfrm>
            <a:prstGeom prst="straightConnector1">
              <a:avLst/>
            </a:prstGeom>
            <a:solidFill>
              <a:schemeClr val="bg1"/>
            </a:solidFill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>
              <a:stCxn id="10" idx="1"/>
            </p:cNvCxnSpPr>
            <p:nvPr/>
          </p:nvCxnSpPr>
          <p:spPr>
            <a:xfrm flipH="1" flipV="1">
              <a:off x="2140838" y="4839170"/>
              <a:ext cx="604385" cy="951986"/>
            </a:xfrm>
            <a:prstGeom prst="straightConnector1">
              <a:avLst/>
            </a:prstGeom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>
              <a:stCxn id="21" idx="2"/>
              <a:endCxn id="15" idx="3"/>
            </p:cNvCxnSpPr>
            <p:nvPr/>
          </p:nvCxnSpPr>
          <p:spPr>
            <a:xfrm flipH="1" flipV="1">
              <a:off x="4383193" y="4605297"/>
              <a:ext cx="433916" cy="9060"/>
            </a:xfrm>
            <a:prstGeom prst="straightConnector1">
              <a:avLst/>
            </a:prstGeom>
            <a:ln w="25400" cmpd="sng">
              <a:headEnd type="none"/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フローチャート: 書類 45"/>
            <p:cNvSpPr/>
            <p:nvPr/>
          </p:nvSpPr>
          <p:spPr>
            <a:xfrm>
              <a:off x="917929" y="1832006"/>
              <a:ext cx="1092036" cy="772583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>
                  <a:solidFill>
                    <a:schemeClr val="tx1"/>
                  </a:solidFill>
                </a:rPr>
                <a:t>sample.c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フローチャート: 書類 52"/>
            <p:cNvSpPr/>
            <p:nvPr/>
          </p:nvSpPr>
          <p:spPr>
            <a:xfrm>
              <a:off x="4574202" y="1832006"/>
              <a:ext cx="1259417" cy="772583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>
                  <a:solidFill>
                    <a:schemeClr val="tx1"/>
                  </a:solidFill>
                </a:rPr>
                <a:t>sample.xml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フローチャート: 書類 64"/>
            <p:cNvSpPr/>
            <p:nvPr/>
          </p:nvSpPr>
          <p:spPr>
            <a:xfrm>
              <a:off x="6711173" y="4228065"/>
              <a:ext cx="1196270" cy="772583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sample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_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tmp.c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フローチャート: 書類 65"/>
            <p:cNvSpPr/>
            <p:nvPr/>
          </p:nvSpPr>
          <p:spPr>
            <a:xfrm>
              <a:off x="6711173" y="5404864"/>
              <a:ext cx="1196270" cy="772583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>
                  <a:solidFill>
                    <a:schemeClr val="tx1"/>
                  </a:solidFill>
                </a:rPr>
                <a:t>sample.cu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曲線コネクタ 67"/>
            <p:cNvCxnSpPr>
              <a:stCxn id="19" idx="6"/>
              <a:endCxn id="65" idx="3"/>
            </p:cNvCxnSpPr>
            <p:nvPr/>
          </p:nvCxnSpPr>
          <p:spPr>
            <a:xfrm>
              <a:off x="7734426" y="2218298"/>
              <a:ext cx="173017" cy="2396059"/>
            </a:xfrm>
            <a:prstGeom prst="curvedConnector3">
              <a:avLst>
                <a:gd name="adj1" fmla="val 232126"/>
              </a:avLst>
            </a:prstGeom>
            <a:ln>
              <a:solidFill>
                <a:schemeClr val="tx1"/>
              </a:solidFill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曲線コネクタ 69"/>
            <p:cNvCxnSpPr>
              <a:stCxn id="19" idx="6"/>
              <a:endCxn id="66" idx="3"/>
            </p:cNvCxnSpPr>
            <p:nvPr/>
          </p:nvCxnSpPr>
          <p:spPr>
            <a:xfrm>
              <a:off x="7734426" y="2218298"/>
              <a:ext cx="173017" cy="3572858"/>
            </a:xfrm>
            <a:prstGeom prst="curvedConnector3">
              <a:avLst>
                <a:gd name="adj1" fmla="val 343545"/>
              </a:avLst>
            </a:prstGeom>
            <a:ln>
              <a:solidFill>
                <a:schemeClr val="tx1"/>
              </a:solidFill>
              <a:tailEnd type="arrow" w="lg" len="lg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テキスト ボックス 95"/>
            <p:cNvSpPr txBox="1"/>
            <p:nvPr/>
          </p:nvSpPr>
          <p:spPr>
            <a:xfrm>
              <a:off x="4691651" y="2568467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XcodeML</a:t>
              </a:r>
              <a:endParaRPr kumimoji="1" lang="ja-JP" altLang="en-US" dirty="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6522750" y="4926565"/>
              <a:ext cx="1630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C with ACC API</a:t>
              </a:r>
              <a:endParaRPr kumimoji="1" lang="ja-JP" altLang="en-US" dirty="0"/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6975240" y="6123467"/>
              <a:ext cx="731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CUDA</a:t>
              </a:r>
              <a:endParaRPr kumimoji="1" lang="ja-JP" altLang="en-US" dirty="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597282" y="2604589"/>
              <a:ext cx="17235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 with OpenACC</a:t>
              </a:r>
            </a:p>
            <a:p>
              <a:r>
                <a:rPr kumimoji="1" lang="en-US" altLang="ja-JP" dirty="0" smtClean="0"/>
                <a:t>directives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3530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90"/>
    </mc:Choice>
    <mc:Fallback xmlns="">
      <p:transition xmlns:p14="http://schemas.microsoft.com/office/powerpoint/2010/main" spd="slow" advTm="400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Benchmark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Matrix multiplication</a:t>
            </a:r>
          </a:p>
          <a:p>
            <a:pPr lvl="1"/>
            <a:r>
              <a:rPr lang="en-US" altLang="ja-JP" dirty="0" smtClean="0"/>
              <a:t>N-body problem</a:t>
            </a:r>
          </a:p>
          <a:p>
            <a:pPr lvl="1"/>
            <a:r>
              <a:rPr kumimoji="1" lang="en-US" altLang="ja-JP" dirty="0" smtClean="0"/>
              <a:t>NAS Parallel Benchmarks – CG</a:t>
            </a:r>
          </a:p>
          <a:p>
            <a:r>
              <a:rPr lang="en-US" altLang="ja-JP" dirty="0" smtClean="0"/>
              <a:t>Evaluation environment</a:t>
            </a:r>
          </a:p>
          <a:p>
            <a:pPr lvl="1"/>
            <a:r>
              <a:rPr lang="en-US" altLang="ja-JP" dirty="0"/>
              <a:t>1</a:t>
            </a:r>
            <a:r>
              <a:rPr kumimoji="1" lang="en-US" altLang="ja-JP" dirty="0" smtClean="0"/>
              <a:t> node of Cray XK6m-200</a:t>
            </a:r>
          </a:p>
          <a:p>
            <a:pPr lvl="2"/>
            <a:r>
              <a:rPr lang="en-US" altLang="ja-JP" dirty="0" smtClean="0"/>
              <a:t>CPU</a:t>
            </a:r>
            <a:r>
              <a:rPr lang="en-US" altLang="ja-JP" dirty="0"/>
              <a:t>	</a:t>
            </a:r>
            <a:r>
              <a:rPr lang="en-US" altLang="ja-JP" dirty="0" smtClean="0"/>
              <a:t>: AMD </a:t>
            </a:r>
            <a:r>
              <a:rPr lang="en-US" altLang="ja-JP" dirty="0"/>
              <a:t>Opteron Processor </a:t>
            </a:r>
            <a:r>
              <a:rPr lang="en-US" altLang="ja-JP" dirty="0" smtClean="0"/>
              <a:t>6272 (2.1GHz)</a:t>
            </a:r>
          </a:p>
          <a:p>
            <a:pPr lvl="2"/>
            <a:r>
              <a:rPr kumimoji="1" lang="en-US" altLang="ja-JP" dirty="0" smtClean="0"/>
              <a:t>GPU	: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NVIDIA X2090 (</a:t>
            </a:r>
            <a:r>
              <a:rPr kumimoji="1" lang="en-US" altLang="ja-JP" dirty="0" err="1" smtClean="0"/>
              <a:t>MatMul</a:t>
            </a:r>
            <a:r>
              <a:rPr kumimoji="1" lang="en-US" altLang="ja-JP" dirty="0" smtClean="0"/>
              <a:t>, N-body</a:t>
            </a:r>
            <a:r>
              <a:rPr lang="en-US" altLang="ja-JP" dirty="0" smtClean="0"/>
              <a:t>)</a:t>
            </a:r>
          </a:p>
          <a:p>
            <a:pPr marL="914400" lvl="2" indent="0">
              <a:buNone/>
            </a:pPr>
            <a:r>
              <a:rPr kumimoji="1" lang="en-US" altLang="ja-JP" dirty="0"/>
              <a:t>	</a:t>
            </a:r>
            <a:r>
              <a:rPr lang="en-US" altLang="ja-JP" dirty="0"/>
              <a:t>	</a:t>
            </a:r>
            <a:r>
              <a:rPr lang="en-US" altLang="ja-JP" dirty="0" smtClean="0"/>
              <a:t>: </a:t>
            </a:r>
            <a:r>
              <a:rPr kumimoji="1" lang="en-US" altLang="ja-JP" dirty="0" smtClean="0"/>
              <a:t>NVIDIA K20 (NPB CG)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36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07"/>
    </mc:Choice>
    <mc:Fallback xmlns="">
      <p:transition xmlns:p14="http://schemas.microsoft.com/office/powerpoint/2010/main" spd="slow" advTm="6870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</a:p>
          <a:p>
            <a:r>
              <a:rPr lang="en-US" altLang="ja-JP" dirty="0" smtClean="0"/>
              <a:t>OpenACC</a:t>
            </a:r>
          </a:p>
          <a:p>
            <a:r>
              <a:rPr lang="en-US" altLang="ja-JP" dirty="0" smtClean="0"/>
              <a:t>Compiler Implementation</a:t>
            </a:r>
          </a:p>
          <a:p>
            <a:r>
              <a:rPr kumimoji="1" lang="en-US" altLang="ja-JP" dirty="0" smtClean="0"/>
              <a:t>Performance Evaluation</a:t>
            </a:r>
          </a:p>
          <a:p>
            <a:r>
              <a:rPr lang="en-US" altLang="ja-JP" dirty="0" smtClean="0"/>
              <a:t>Conclusion &amp; </a:t>
            </a:r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991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91"/>
    </mc:Choice>
    <mc:Fallback xmlns="">
      <p:transition xmlns:p14="http://schemas.microsoft.com/office/powerpoint/2010/main" spd="slow" advTm="300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Comparison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Cray compiler</a:t>
            </a:r>
          </a:p>
          <a:p>
            <a:r>
              <a:rPr lang="en-US" altLang="ja-JP" dirty="0" smtClean="0"/>
              <a:t>Our compiler</a:t>
            </a:r>
          </a:p>
          <a:p>
            <a:r>
              <a:rPr lang="en-US" altLang="ja-JP" dirty="0" smtClean="0"/>
              <a:t>Hand written CUDA</a:t>
            </a:r>
          </a:p>
          <a:p>
            <a:pPr lvl="1"/>
            <a:r>
              <a:rPr lang="en-US" altLang="ja-JP" dirty="0"/>
              <a:t>T</a:t>
            </a:r>
            <a:r>
              <a:rPr kumimoji="1" lang="en-US" altLang="ja-JP" dirty="0" smtClean="0"/>
              <a:t>he code</a:t>
            </a:r>
            <a:r>
              <a:rPr lang="en-US" altLang="ja-JP" dirty="0" smtClean="0"/>
              <a:t> is written in CUDA and compiled by NVCC</a:t>
            </a:r>
          </a:p>
          <a:p>
            <a:pPr lvl="1"/>
            <a:r>
              <a:rPr lang="en-US" altLang="ja-JP" dirty="0" smtClean="0"/>
              <a:t>The code doesn’t use shared memory of GPU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Our compiler (2D-blocking)</a:t>
            </a:r>
          </a:p>
          <a:p>
            <a:pPr lvl="1"/>
            <a:r>
              <a:rPr lang="en-US" altLang="ja-JP" dirty="0" smtClean="0"/>
              <a:t>The</a:t>
            </a:r>
            <a:r>
              <a:rPr kumimoji="1" lang="en-US" altLang="ja-JP" dirty="0" smtClean="0"/>
              <a:t> code</a:t>
            </a:r>
            <a:r>
              <a:rPr lang="en-US" altLang="ja-JP" dirty="0" smtClean="0"/>
              <a:t> uses 2D blocking and is compiled by our compiler</a:t>
            </a:r>
          </a:p>
          <a:p>
            <a:pPr lvl="1"/>
            <a:r>
              <a:rPr lang="en-US" altLang="ja-JP" dirty="0" smtClean="0"/>
              <a:t>This is applied to </a:t>
            </a:r>
            <a:r>
              <a:rPr lang="en-US" altLang="ja-JP" dirty="0"/>
              <a:t>o</a:t>
            </a:r>
            <a:r>
              <a:rPr lang="en-US" altLang="ja-JP" dirty="0" smtClean="0"/>
              <a:t>nly </a:t>
            </a:r>
            <a:r>
              <a:rPr lang="en-US" altLang="ja-JP" dirty="0"/>
              <a:t>matrix </a:t>
            </a:r>
            <a:r>
              <a:rPr lang="en-US" altLang="ja-JP" dirty="0" smtClean="0"/>
              <a:t>multiplication</a:t>
            </a:r>
          </a:p>
          <a:p>
            <a:pPr marL="0" indent="0">
              <a:buNone/>
            </a:pPr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021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67"/>
    </mc:Choice>
    <mc:Fallback xmlns="">
      <p:transition xmlns:p14="http://schemas.microsoft.com/office/powerpoint/2010/main" spd="slow" advTm="463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Matrix multiplication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4792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直線矢印コネクタ 5"/>
          <p:cNvCxnSpPr/>
          <p:nvPr/>
        </p:nvCxnSpPr>
        <p:spPr>
          <a:xfrm flipV="1">
            <a:off x="1883922" y="2651783"/>
            <a:ext cx="279100" cy="7397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4969" y="2080013"/>
            <a:ext cx="697749" cy="418702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000000"/>
                </a:solidFill>
              </a:rPr>
              <a:t>4.6x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12684" y="1600200"/>
            <a:ext cx="697749" cy="418702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5.5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57220" y="2732086"/>
            <a:ext cx="697749" cy="4187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1.5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14935" y="2289364"/>
            <a:ext cx="697749" cy="4187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000000"/>
                </a:solidFill>
              </a:rPr>
              <a:t>1.4x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5135696" y="2201729"/>
            <a:ext cx="279100" cy="7397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57220" y="6003636"/>
            <a:ext cx="573809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The performance of our compiler using 2D-blocking and hand-written CUDA are slightly lower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873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63"/>
    </mc:Choice>
    <mc:Fallback xmlns="">
      <p:transition xmlns:p14="http://schemas.microsoft.com/office/powerpoint/2010/main" spd="slow" advTm="4656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Matrix multiplication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Our compiler achieves better performance than </a:t>
            </a:r>
            <a:r>
              <a:rPr lang="en-US" altLang="ja-JP" dirty="0" smtClean="0"/>
              <a:t>that of Cray </a:t>
            </a:r>
            <a:r>
              <a:rPr lang="en-US" altLang="ja-JP" dirty="0" smtClean="0"/>
              <a:t>compiler</a:t>
            </a:r>
          </a:p>
          <a:p>
            <a:pPr lvl="1"/>
            <a:r>
              <a:rPr lang="en-US" altLang="ja-JP" dirty="0" smtClean="0"/>
              <a:t>The PTX code directly generated by Cray compiler has more operations in the innermost loop</a:t>
            </a:r>
          </a:p>
          <a:p>
            <a:pPr lvl="1"/>
            <a:r>
              <a:rPr kumimoji="1" lang="en-US" altLang="ja-JP" dirty="0" smtClean="0"/>
              <a:t>Our compiler</a:t>
            </a:r>
            <a:r>
              <a:rPr lang="en-US" altLang="ja-JP" dirty="0" smtClean="0"/>
              <a:t> outputs CUDA code, and NVCC generates more optimized PTX code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2D-blocking is lower performance</a:t>
            </a:r>
          </a:p>
          <a:p>
            <a:pPr lvl="1"/>
            <a:r>
              <a:rPr lang="en-US" altLang="ja-JP" dirty="0" smtClean="0"/>
              <a:t>default 2D block size (16x16) is not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en-US" altLang="ja-JP" dirty="0"/>
              <a:t>adequate to this </a:t>
            </a:r>
            <a:r>
              <a:rPr lang="en-US" altLang="ja-JP" dirty="0" smtClean="0"/>
              <a:t>program</a:t>
            </a:r>
          </a:p>
          <a:p>
            <a:pPr lvl="1"/>
            <a:r>
              <a:rPr lang="en-US" altLang="ja-JP" dirty="0" smtClean="0"/>
              <a:t>the best block size was 512x2</a:t>
            </a:r>
          </a:p>
          <a:p>
            <a:pPr lvl="1"/>
            <a:r>
              <a:rPr lang="en-US" altLang="ja-JP" dirty="0" smtClean="0"/>
              <a:t>Hand-written CUDA code also uses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16x16 block</a:t>
            </a:r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 descr="slide_matmu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868" y="3768324"/>
            <a:ext cx="3836131" cy="211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9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30"/>
    </mc:Choice>
    <mc:Fallback xmlns="">
      <p:transition xmlns:p14="http://schemas.microsoft.com/office/powerpoint/2010/main" spd="slow" advTm="6723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N-body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1938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925044" y="3965804"/>
            <a:ext cx="672877" cy="40353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5.4x</a:t>
            </a:r>
            <a:endParaRPr kumimoji="1"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5498097" y="1600200"/>
            <a:ext cx="635039" cy="38702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31x</a:t>
            </a:r>
            <a:endParaRPr kumimoji="1" lang="ja-JP" altLang="en-US" sz="2000" dirty="0"/>
          </a:p>
        </p:txBody>
      </p:sp>
      <p:cxnSp>
        <p:nvCxnSpPr>
          <p:cNvPr id="7" name="直線コネクタ 6"/>
          <p:cNvCxnSpPr>
            <a:stCxn id="5" idx="2"/>
          </p:cNvCxnSpPr>
          <p:nvPr/>
        </p:nvCxnSpPr>
        <p:spPr>
          <a:xfrm flipH="1">
            <a:off x="5791200" y="1987226"/>
            <a:ext cx="24417" cy="240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3" idx="2"/>
          </p:cNvCxnSpPr>
          <p:nvPr/>
        </p:nvCxnSpPr>
        <p:spPr>
          <a:xfrm>
            <a:off x="2261483" y="4369339"/>
            <a:ext cx="146" cy="275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1024706" y="4335728"/>
            <a:ext cx="765504" cy="4187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0.95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91548" y="1683180"/>
            <a:ext cx="765504" cy="4187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1.2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959501" y="4545079"/>
            <a:ext cx="344189" cy="222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4784773" y="2279026"/>
            <a:ext cx="270547" cy="42984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749502" y="6010708"/>
            <a:ext cx="548409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At the small problem size, the performance of our compiler is lower than that of Cray </a:t>
            </a:r>
            <a:r>
              <a:rPr lang="en-US" altLang="ja-JP" sz="2000" dirty="0" smtClean="0"/>
              <a:t>compiler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41159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96"/>
    </mc:Choice>
    <mc:Fallback xmlns="">
      <p:transition xmlns:p14="http://schemas.microsoft.com/office/powerpoint/2010/main" spd="slow" advTm="4159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N-body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608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At small problem size, </a:t>
            </a:r>
            <a:r>
              <a:rPr lang="en-US" altLang="ja-JP" dirty="0"/>
              <a:t>the performance </a:t>
            </a:r>
            <a:r>
              <a:rPr lang="en-US" altLang="ja-JP" dirty="0" smtClean="0"/>
              <a:t>became worse</a:t>
            </a:r>
          </a:p>
          <a:p>
            <a:pPr lvl="1"/>
            <a:r>
              <a:rPr lang="en-US" altLang="ja-JP" dirty="0" smtClean="0"/>
              <a:t>Decline in the utilization of Streaming Multiprocessors(SMs)</a:t>
            </a:r>
          </a:p>
          <a:p>
            <a:r>
              <a:rPr lang="en-US" altLang="ja-JP" dirty="0" smtClean="0"/>
              <a:t>A kernel is executed by SMs per thread block</a:t>
            </a:r>
          </a:p>
          <a:p>
            <a:pPr lvl="1"/>
            <a:r>
              <a:rPr lang="en-US" altLang="ja-JP" dirty="0" smtClean="0"/>
              <a:t>If the number of blocks is smaller than that of SMs, the performance of the kernel becomes low.</a:t>
            </a:r>
          </a:p>
          <a:p>
            <a:r>
              <a:rPr lang="en-US" altLang="ja-JP" dirty="0" smtClean="0"/>
              <a:t>Default block size</a:t>
            </a:r>
          </a:p>
          <a:p>
            <a:pPr lvl="1"/>
            <a:r>
              <a:rPr lang="en-US" altLang="ja-JP" dirty="0" smtClean="0"/>
              <a:t>Cray </a:t>
            </a:r>
            <a:r>
              <a:rPr lang="en-US" altLang="ja-JP" dirty="0"/>
              <a:t>compiler : 128 threads / </a:t>
            </a:r>
            <a:r>
              <a:rPr lang="en-US" altLang="ja-JP" dirty="0" smtClean="0"/>
              <a:t>block</a:t>
            </a:r>
          </a:p>
          <a:p>
            <a:pPr lvl="1"/>
            <a:r>
              <a:rPr lang="en-US" altLang="ja-JP" dirty="0" smtClean="0"/>
              <a:t>Our compiler : 256 threads / block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pic>
        <p:nvPicPr>
          <p:cNvPr id="5" name="図 4" descr="slide_nbod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62" y="4303889"/>
            <a:ext cx="3329747" cy="183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3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08"/>
    </mc:Choice>
    <mc:Fallback xmlns="">
      <p:transition xmlns:p14="http://schemas.microsoft.com/office/powerpoint/2010/main" spd="slow" advTm="5040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NPB CG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4207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四角形吹き出し 4"/>
          <p:cNvSpPr/>
          <p:nvPr/>
        </p:nvSpPr>
        <p:spPr>
          <a:xfrm>
            <a:off x="1162212" y="6064261"/>
            <a:ext cx="3415314" cy="675680"/>
          </a:xfrm>
          <a:prstGeom prst="wedgeRectCallout">
            <a:avLst>
              <a:gd name="adj1" fmla="val -25138"/>
              <a:gd name="adj2" fmla="val -20880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the performance is lower than that of CPU and Cray compiler</a:t>
            </a:r>
            <a:endParaRPr kumimoji="1" lang="ja-JP" altLang="en-US" sz="2000" dirty="0"/>
          </a:p>
        </p:txBody>
      </p:sp>
      <p:sp>
        <p:nvSpPr>
          <p:cNvPr id="3" name="線吹き出し 1 (枠付き) 2"/>
          <p:cNvSpPr/>
          <p:nvPr/>
        </p:nvSpPr>
        <p:spPr>
          <a:xfrm>
            <a:off x="1782055" y="3394925"/>
            <a:ext cx="785323" cy="389072"/>
          </a:xfrm>
          <a:prstGeom prst="borderCallout1">
            <a:avLst>
              <a:gd name="adj1" fmla="val 99957"/>
              <a:gd name="adj2" fmla="val 45309"/>
              <a:gd name="adj3" fmla="val 235106"/>
              <a:gd name="adj4" fmla="val 43709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0.66x</a:t>
            </a:r>
            <a:endParaRPr kumimoji="1" lang="ja-JP" altLang="en-US" sz="2000" dirty="0"/>
          </a:p>
        </p:txBody>
      </p:sp>
      <p:sp>
        <p:nvSpPr>
          <p:cNvPr id="6" name="線吹き出し 1 (枠付き) 5"/>
          <p:cNvSpPr/>
          <p:nvPr/>
        </p:nvSpPr>
        <p:spPr>
          <a:xfrm>
            <a:off x="5907767" y="1762572"/>
            <a:ext cx="734631" cy="389072"/>
          </a:xfrm>
          <a:prstGeom prst="borderCallout1">
            <a:avLst>
              <a:gd name="adj1" fmla="val 99957"/>
              <a:gd name="adj2" fmla="val 45309"/>
              <a:gd name="adj3" fmla="val 144617"/>
              <a:gd name="adj4" fmla="val 4477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9.7</a:t>
            </a:r>
            <a:r>
              <a:rPr kumimoji="1" lang="en-US" altLang="ja-JP" sz="2000" dirty="0" smtClean="0"/>
              <a:t>x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949360" y="3904169"/>
            <a:ext cx="765504" cy="4187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0.74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5965570" y="2334638"/>
            <a:ext cx="106053" cy="1060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5293942" y="2486988"/>
            <a:ext cx="671627" cy="4187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</a:rPr>
              <a:t>2.1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x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839868" y="4239923"/>
            <a:ext cx="310191" cy="82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93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8"/>
    </mc:Choice>
    <mc:Fallback xmlns="">
      <p:transition xmlns:p14="http://schemas.microsoft.com/office/powerpoint/2010/main" spd="slow" advTm="3552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NPB CG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At class S, the performance of GPU is lower than that of CPU</a:t>
            </a:r>
          </a:p>
          <a:p>
            <a:pPr lvl="1"/>
            <a:r>
              <a:rPr lang="en-US" altLang="ja-JP" dirty="0" smtClean="0"/>
              <a:t>Overheads are larger compared with kernel execution time</a:t>
            </a:r>
          </a:p>
          <a:p>
            <a:pPr lvl="2"/>
            <a:r>
              <a:rPr lang="en-US" altLang="ja-JP" dirty="0" smtClean="0"/>
              <a:t>launching kernel functions</a:t>
            </a:r>
          </a:p>
          <a:p>
            <a:pPr lvl="2"/>
            <a:r>
              <a:rPr lang="en-US" altLang="ja-JP" dirty="0" smtClean="0"/>
              <a:t>synchronization with device</a:t>
            </a:r>
          </a:p>
          <a:p>
            <a:pPr lvl="2"/>
            <a:r>
              <a:rPr lang="en-US" altLang="ja-JP" dirty="0" smtClean="0"/>
              <a:t>data allocation / release / transfer</a:t>
            </a:r>
          </a:p>
          <a:p>
            <a:pPr lvl="2"/>
            <a:endParaRPr lang="en-US" altLang="ja-JP" dirty="0"/>
          </a:p>
          <a:p>
            <a:r>
              <a:rPr kumimoji="1" lang="en-US" altLang="ja-JP" dirty="0" smtClean="0"/>
              <a:t>The overhead is larger than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</a:t>
            </a:r>
            <a:r>
              <a:rPr kumimoji="1" lang="en-US" altLang="ja-JP" dirty="0" smtClean="0"/>
              <a:t>tha</a:t>
            </a:r>
            <a:r>
              <a:rPr lang="en-US" altLang="ja-JP" dirty="0" smtClean="0"/>
              <a:t>t of Cray compiler</a:t>
            </a:r>
          </a:p>
          <a:p>
            <a:pPr lvl="1"/>
            <a:r>
              <a:rPr lang="en-US" altLang="ja-JP" dirty="0" smtClean="0"/>
              <a:t>large overhead of reduction</a:t>
            </a:r>
          </a:p>
          <a:p>
            <a:r>
              <a:rPr lang="en-US" altLang="ja-JP" dirty="0" smtClean="0"/>
              <a:t>The performance of GPU kernels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are better than that of Cray compiler</a:t>
            </a:r>
            <a:endParaRPr kumimoji="1" lang="en-US" altLang="ja-JP" dirty="0" smtClean="0"/>
          </a:p>
        </p:txBody>
      </p:sp>
      <p:pic>
        <p:nvPicPr>
          <p:cNvPr id="4" name="図 3" descr="slide_c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721" y="3293620"/>
            <a:ext cx="3780389" cy="208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8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35"/>
    </mc:Choice>
    <mc:Fallback xmlns="">
      <p:transition xmlns:p14="http://schemas.microsoft.com/office/powerpoint/2010/main" spd="slow" advTm="542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014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We implemented a source-to-source OpenACC compiler for CUDA</a:t>
            </a:r>
          </a:p>
          <a:p>
            <a:pPr lvl="1"/>
            <a:r>
              <a:rPr lang="en-US" altLang="ja-JP" dirty="0" smtClean="0"/>
              <a:t>C with OpenACC</a:t>
            </a:r>
            <a:r>
              <a:rPr lang="en-US" altLang="ja-JP" dirty="0"/>
              <a:t> </a:t>
            </a:r>
            <a:r>
              <a:rPr lang="en-US" altLang="ja-JP" dirty="0" smtClean="0"/>
              <a:t>directives → C with CUDA API</a:t>
            </a:r>
          </a:p>
          <a:p>
            <a:pPr lvl="1"/>
            <a:r>
              <a:rPr lang="en-US" altLang="ja-JP" dirty="0" smtClean="0"/>
              <a:t>Using Omni compiler infrastructure</a:t>
            </a:r>
            <a:endParaRPr lang="en-US" altLang="ja-JP" dirty="0"/>
          </a:p>
          <a:p>
            <a:r>
              <a:rPr lang="en-US" altLang="ja-JP" dirty="0" smtClean="0"/>
              <a:t>In most case, the performance of GPU code by our compiler is higher than that of CPU single core</a:t>
            </a:r>
          </a:p>
          <a:p>
            <a:pPr lvl="1"/>
            <a:r>
              <a:rPr lang="en-US" altLang="ja-JP" dirty="0" smtClean="0"/>
              <a:t>Speedup of up to 31 times at N-body</a:t>
            </a:r>
          </a:p>
          <a:p>
            <a:r>
              <a:rPr lang="en-US" altLang="ja-JP" dirty="0" smtClean="0"/>
              <a:t>Our </a:t>
            </a:r>
            <a:r>
              <a:rPr lang="en-US" altLang="ja-JP" dirty="0"/>
              <a:t>compiler makes use of CUDA backend successfully by source-to-source </a:t>
            </a:r>
            <a:r>
              <a:rPr lang="en-US" altLang="ja-JP" dirty="0" smtClean="0"/>
              <a:t>approach</a:t>
            </a:r>
            <a:endParaRPr lang="en-US" altLang="ja-JP" dirty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performance </a:t>
            </a:r>
            <a:r>
              <a:rPr lang="en-US" altLang="ja-JP" dirty="0" smtClean="0"/>
              <a:t>is </a:t>
            </a:r>
            <a:r>
              <a:rPr lang="en-US" altLang="ja-JP" dirty="0"/>
              <a:t>often better than that of Cray </a:t>
            </a:r>
            <a:r>
              <a:rPr lang="en-US" altLang="ja-JP" dirty="0" smtClean="0"/>
              <a:t>compiler</a:t>
            </a:r>
          </a:p>
          <a:p>
            <a:r>
              <a:rPr lang="en-US" altLang="ja-JP" dirty="0" smtClean="0"/>
              <a:t>There is room for performance improvement</a:t>
            </a:r>
          </a:p>
          <a:p>
            <a:pPr lvl="1"/>
            <a:r>
              <a:rPr lang="en-US" altLang="ja-JP" dirty="0" smtClean="0"/>
              <a:t>using suitable grid size and block size</a:t>
            </a:r>
          </a:p>
          <a:p>
            <a:pPr lvl="1"/>
            <a:r>
              <a:rPr lang="en-US" altLang="ja-JP" dirty="0" smtClean="0"/>
              <a:t>reducing overhead of synchronization and reduction</a:t>
            </a:r>
          </a:p>
        </p:txBody>
      </p:sp>
    </p:spTree>
    <p:extLst>
      <p:ext uri="{BB962C8B-B14F-4D97-AF65-F5344CB8AC3E}">
        <p14:creationId xmlns:p14="http://schemas.microsoft.com/office/powerpoint/2010/main" val="32986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84"/>
    </mc:Choice>
    <mc:Fallback xmlns="">
      <p:transition xmlns:p14="http://schemas.microsoft.com/office/powerpoint/2010/main" spd="slow" advTm="8598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Optimization</a:t>
            </a:r>
          </a:p>
          <a:p>
            <a:pPr lvl="1"/>
            <a:r>
              <a:rPr lang="en-US" altLang="ja-JP" dirty="0" smtClean="0"/>
              <a:t>tuning block size at compile time</a:t>
            </a:r>
          </a:p>
          <a:p>
            <a:pPr lvl="1"/>
            <a:r>
              <a:rPr lang="en-US" altLang="ja-JP" dirty="0" smtClean="0"/>
              <a:t>reducing overhead from synchronization and reduction</a:t>
            </a:r>
            <a:endParaRPr lang="en-US" altLang="ja-JP" dirty="0"/>
          </a:p>
          <a:p>
            <a:r>
              <a:rPr lang="en-US" altLang="ja-JP" dirty="0" smtClean="0"/>
              <a:t>Support</a:t>
            </a:r>
            <a:r>
              <a:rPr kumimoji="1" lang="en-US" altLang="ja-JP" dirty="0" smtClean="0"/>
              <a:t> the full set of </a:t>
            </a:r>
            <a:r>
              <a:rPr lang="en-US" altLang="ja-JP" dirty="0" smtClean="0"/>
              <a:t>directives</a:t>
            </a:r>
            <a:r>
              <a:rPr kumimoji="1" lang="en-US" altLang="ja-JP" dirty="0" smtClean="0"/>
              <a:t> for conforming to OpenACC specification in our compiler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 will release our compiler at next SC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5219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69"/>
    </mc:Choice>
    <mc:Fallback xmlns="">
      <p:transition xmlns:p14="http://schemas.microsoft.com/office/powerpoint/2010/main" spd="slow" advTm="340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Accelerator programming model</a:t>
            </a:r>
          </a:p>
          <a:p>
            <a:pPr lvl="1"/>
            <a:r>
              <a:rPr lang="en-US" altLang="ja-JP" dirty="0" smtClean="0"/>
              <a:t>CUDA (for NVIDIA GPU)</a:t>
            </a:r>
          </a:p>
          <a:p>
            <a:pPr lvl="1"/>
            <a:r>
              <a:rPr kumimoji="1" lang="en-US" altLang="ja-JP" dirty="0" smtClean="0"/>
              <a:t>OpenCL (for various accelerators)</a:t>
            </a:r>
          </a:p>
          <a:p>
            <a:r>
              <a:rPr lang="en-US" altLang="ja-JP" dirty="0" smtClean="0"/>
              <a:t>Accelerator programming is complex</a:t>
            </a:r>
          </a:p>
          <a:p>
            <a:pPr lvl="1"/>
            <a:r>
              <a:rPr lang="en-US" altLang="ja-JP" dirty="0" smtClean="0"/>
              <a:t>memory management, kernel function, …</a:t>
            </a:r>
          </a:p>
          <a:p>
            <a:pPr lvl="1"/>
            <a:r>
              <a:rPr kumimoji="1" lang="en-US" altLang="ja-JP" dirty="0" smtClean="0"/>
              <a:t>low productivity &amp; </a:t>
            </a:r>
            <a:r>
              <a:rPr lang="en-US" altLang="ja-JP" dirty="0" smtClean="0"/>
              <a:t>low portability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OpenACC </a:t>
            </a:r>
            <a:r>
              <a:rPr lang="en-US" altLang="ja-JP" dirty="0"/>
              <a:t>is proposed </a:t>
            </a:r>
            <a:r>
              <a:rPr lang="en-US" altLang="ja-JP" dirty="0" smtClean="0"/>
              <a:t>to </a:t>
            </a:r>
            <a:r>
              <a:rPr lang="en-US" altLang="ja-JP" dirty="0"/>
              <a:t>solve these </a:t>
            </a:r>
            <a:r>
              <a:rPr lang="en-US" altLang="ja-JP" dirty="0" smtClean="0"/>
              <a:t>problems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125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645"/>
    </mc:Choice>
    <mc:Fallback xmlns="">
      <p:transition xmlns:p14="http://schemas.microsoft.com/office/powerpoint/2010/main" spd="slow" advTm="866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OpenACC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977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The d</a:t>
            </a:r>
            <a:r>
              <a:rPr kumimoji="1" lang="en-US" altLang="ja-JP" dirty="0" smtClean="0"/>
              <a:t>irective-based programming model for accelerators</a:t>
            </a:r>
          </a:p>
          <a:p>
            <a:pPr lvl="1"/>
            <a:r>
              <a:rPr lang="en-US" altLang="ja-JP" dirty="0" smtClean="0"/>
              <a:t>support C, C++ and Fortran</a:t>
            </a:r>
            <a:endParaRPr kumimoji="1" lang="en-US" altLang="ja-JP" dirty="0" smtClean="0"/>
          </a:p>
          <a:p>
            <a:r>
              <a:rPr lang="en-US" altLang="ja-JP" dirty="0" smtClean="0"/>
              <a:t>Offloading model</a:t>
            </a:r>
          </a:p>
          <a:p>
            <a:pPr lvl="1"/>
            <a:r>
              <a:rPr lang="en-US" altLang="ja-JP" dirty="0" smtClean="0"/>
              <a:t>offload a part of code to an accelerator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High productivity</a:t>
            </a:r>
          </a:p>
          <a:p>
            <a:pPr lvl="1"/>
            <a:r>
              <a:rPr lang="en-US" altLang="ja-JP" dirty="0" smtClean="0"/>
              <a:t>only adding directives</a:t>
            </a:r>
          </a:p>
          <a:p>
            <a:r>
              <a:rPr lang="en-US" altLang="ja-JP" dirty="0" smtClean="0"/>
              <a:t>High portability</a:t>
            </a:r>
          </a:p>
          <a:p>
            <a:pPr lvl="1"/>
            <a:r>
              <a:rPr lang="en-US" altLang="ja-JP" dirty="0"/>
              <a:t>run on any accelerators 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as </a:t>
            </a:r>
            <a:r>
              <a:rPr lang="en-US" altLang="ja-JP" dirty="0"/>
              <a:t>long as the compiler supports it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pic>
        <p:nvPicPr>
          <p:cNvPr id="4" name="図 3" descr="custom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94" y="4078613"/>
            <a:ext cx="3472652" cy="119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1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27"/>
    </mc:Choice>
    <mc:Fallback xmlns="">
      <p:transition xmlns:p14="http://schemas.microsoft.com/office/powerpoint/2010/main" spd="slow" advTm="365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OpenACC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93113" y="1699560"/>
            <a:ext cx="6735321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main(){</a:t>
            </a:r>
          </a:p>
          <a:p>
            <a:r>
              <a:rPr lang="en-US" altLang="ja-JP" sz="2400" dirty="0"/>
              <a:t>	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r>
              <a:rPr lang="hu-HU" altLang="ja-JP" sz="2400" dirty="0" smtClean="0"/>
              <a:t>	int </a:t>
            </a:r>
            <a:r>
              <a:rPr lang="hu-HU" altLang="ja-JP" sz="2400" dirty="0"/>
              <a:t>a</a:t>
            </a:r>
            <a:r>
              <a:rPr lang="hu-HU" altLang="ja-JP" sz="2400" dirty="0" smtClean="0"/>
              <a:t>[</a:t>
            </a:r>
            <a:r>
              <a:rPr lang="hu-HU" altLang="ja-JP" sz="2400" dirty="0"/>
              <a:t>N], b[N], c[N]</a:t>
            </a:r>
            <a:r>
              <a:rPr lang="hu-HU" altLang="ja-JP" sz="2400" dirty="0" smtClean="0"/>
              <a:t>;</a:t>
            </a:r>
          </a:p>
          <a:p>
            <a:r>
              <a:rPr lang="hu-HU" altLang="ja-JP" sz="2400" dirty="0"/>
              <a:t>	</a:t>
            </a:r>
            <a:r>
              <a:rPr lang="hu-HU" altLang="ja-JP" sz="2400" i="1" dirty="0" smtClean="0"/>
              <a:t>/* initialize array ‘a’ and ‘b’ */</a:t>
            </a:r>
          </a:p>
          <a:p>
            <a:endParaRPr lang="hu-HU" altLang="ja-JP" sz="2400" dirty="0"/>
          </a:p>
          <a:p>
            <a:r>
              <a:rPr lang="en-US" altLang="ja-JP" sz="2400" dirty="0" smtClean="0"/>
              <a:t>	</a:t>
            </a:r>
            <a:r>
              <a:rPr lang="en-US" altLang="ja-JP" sz="2400" dirty="0" smtClean="0">
                <a:solidFill>
                  <a:srgbClr val="FF0000"/>
                </a:solidFill>
              </a:rPr>
              <a:t>#</a:t>
            </a:r>
            <a:r>
              <a:rPr lang="en-US" altLang="ja-JP" sz="2400" dirty="0">
                <a:solidFill>
                  <a:srgbClr val="FF0000"/>
                </a:solidFill>
              </a:rPr>
              <a:t>pragma </a:t>
            </a:r>
            <a:r>
              <a:rPr lang="en-US" altLang="ja-JP" sz="2400" dirty="0" err="1">
                <a:solidFill>
                  <a:srgbClr val="FF0000"/>
                </a:solidFill>
              </a:rPr>
              <a:t>acc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parallel loop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copyin</a:t>
            </a:r>
            <a:r>
              <a:rPr lang="en-US" altLang="ja-JP" sz="2400" dirty="0" smtClean="0">
                <a:solidFill>
                  <a:srgbClr val="FF0000"/>
                </a:solidFill>
              </a:rPr>
              <a:t>(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a,b</a:t>
            </a:r>
            <a:r>
              <a:rPr lang="en-US" altLang="ja-JP" sz="2400" dirty="0" smtClean="0">
                <a:solidFill>
                  <a:srgbClr val="FF0000"/>
                </a:solidFill>
              </a:rPr>
              <a:t>)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copyout</a:t>
            </a:r>
            <a:r>
              <a:rPr lang="en-US" altLang="ja-JP" sz="2400" dirty="0" smtClean="0">
                <a:solidFill>
                  <a:srgbClr val="FF0000"/>
                </a:solidFill>
              </a:rPr>
              <a:t>(c)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 smtClean="0"/>
              <a:t>	for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= 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&lt; N;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</a:t>
            </a:r>
            <a:r>
              <a:rPr lang="en-US" altLang="ja-JP" sz="2400" dirty="0" smtClean="0"/>
              <a:t>{</a:t>
            </a:r>
          </a:p>
          <a:p>
            <a:r>
              <a:rPr lang="en-US" altLang="ja-JP" sz="2400" dirty="0"/>
              <a:t>	</a:t>
            </a:r>
            <a:r>
              <a:rPr lang="en-US" altLang="ja-JP" sz="2400" dirty="0" smtClean="0"/>
              <a:t>	c</a:t>
            </a:r>
            <a:r>
              <a:rPr lang="en-US" altLang="ja-JP" sz="2400" dirty="0"/>
              <a:t>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 =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 + b[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];</a:t>
            </a:r>
          </a:p>
          <a:p>
            <a:r>
              <a:rPr lang="en-US" altLang="ja-JP" sz="2400" dirty="0" smtClean="0"/>
              <a:t>	}</a:t>
            </a:r>
            <a:endParaRPr lang="en-US" altLang="ja-JP" sz="2400" dirty="0"/>
          </a:p>
          <a:p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3" name="線吹き出し 1 (枠付き) 2"/>
          <p:cNvSpPr/>
          <p:nvPr/>
        </p:nvSpPr>
        <p:spPr>
          <a:xfrm>
            <a:off x="1462270" y="5696187"/>
            <a:ext cx="6466164" cy="846726"/>
          </a:xfrm>
          <a:prstGeom prst="borderCallout1">
            <a:avLst>
              <a:gd name="adj1" fmla="val -2841"/>
              <a:gd name="adj2" fmla="val 51964"/>
              <a:gd name="adj3" fmla="val -206265"/>
              <a:gd name="adj4" fmla="val 49243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T</a:t>
            </a:r>
            <a:r>
              <a:rPr lang="en-US" altLang="ja-JP" sz="2400" dirty="0" smtClean="0"/>
              <a:t>his directive specifies data transfers and </a:t>
            </a:r>
            <a:r>
              <a:rPr lang="en-US" altLang="ja-JP" sz="2400" dirty="0"/>
              <a:t>loop </a:t>
            </a:r>
            <a:r>
              <a:rPr lang="en-US" altLang="ja-JP" sz="2400" dirty="0" smtClean="0"/>
              <a:t>offloading and parallelization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2088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14"/>
    </mc:Choice>
    <mc:Fallback xmlns="">
      <p:transition xmlns:p14="http://schemas.microsoft.com/office/powerpoint/2010/main" spd="slow" advTm="328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Purpose of Research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Designing and implementing </a:t>
            </a:r>
            <a:r>
              <a:rPr lang="en-US" altLang="ja-JP" dirty="0" smtClean="0"/>
              <a:t>an </a:t>
            </a:r>
            <a:r>
              <a:rPr kumimoji="1" lang="en-US" altLang="ja-JP" dirty="0" smtClean="0"/>
              <a:t>open source OpenACC compiler</a:t>
            </a:r>
          </a:p>
          <a:p>
            <a:pPr lvl="1"/>
            <a:r>
              <a:rPr lang="en-US" altLang="ja-JP" dirty="0"/>
              <a:t>T</a:t>
            </a:r>
            <a:r>
              <a:rPr lang="en-US" altLang="ja-JP" dirty="0" smtClean="0"/>
              <a:t>arget language		: C</a:t>
            </a:r>
          </a:p>
          <a:p>
            <a:pPr lvl="1"/>
            <a:r>
              <a:rPr lang="en-US" altLang="ja-JP" dirty="0"/>
              <a:t>T</a:t>
            </a:r>
            <a:r>
              <a:rPr kumimoji="1" lang="en-US" altLang="ja-JP" dirty="0" smtClean="0"/>
              <a:t>arget accelerator	: NVIDIA GPU</a:t>
            </a:r>
          </a:p>
          <a:p>
            <a:pPr lvl="1"/>
            <a:r>
              <a:rPr lang="en-US" altLang="ja-JP" dirty="0"/>
              <a:t>S</a:t>
            </a:r>
            <a:r>
              <a:rPr lang="en-US" altLang="ja-JP" dirty="0" smtClean="0"/>
              <a:t>ource-to-source approach</a:t>
            </a:r>
          </a:p>
          <a:p>
            <a:pPr lvl="2"/>
            <a:r>
              <a:rPr lang="en-US" altLang="ja-JP" dirty="0" smtClean="0"/>
              <a:t>C + OpenACC → C + CUDA API</a:t>
            </a:r>
          </a:p>
          <a:p>
            <a:pPr lvl="2"/>
            <a:r>
              <a:rPr lang="en-US" altLang="ja-JP" dirty="0"/>
              <a:t>This approach enables to leave detailed machine-specific code optimization to the mature CUDA compiler by </a:t>
            </a:r>
            <a:r>
              <a:rPr lang="en-US" altLang="ja-JP" dirty="0" smtClean="0"/>
              <a:t>NVIDIA</a:t>
            </a:r>
            <a:endParaRPr lang="en-US" altLang="ja-JP" dirty="0"/>
          </a:p>
          <a:p>
            <a:pPr lvl="1"/>
            <a:r>
              <a:rPr lang="en-US" altLang="ja-JP" dirty="0"/>
              <a:t>T</a:t>
            </a:r>
            <a:r>
              <a:rPr lang="en-US" altLang="ja-JP" dirty="0" smtClean="0"/>
              <a:t>he result  of compilation is a executable file</a:t>
            </a:r>
          </a:p>
          <a:p>
            <a:pPr lvl="2"/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639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63"/>
    </mc:Choice>
    <mc:Fallback xmlns="">
      <p:transition xmlns:p14="http://schemas.microsoft.com/office/powerpoint/2010/main" spd="slow" advTm="404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7609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Commercial compiler</a:t>
            </a:r>
          </a:p>
          <a:p>
            <a:pPr lvl="1"/>
            <a:r>
              <a:rPr lang="en-US" altLang="ja-JP" dirty="0" smtClean="0"/>
              <a:t>PGI Accelerator compiler</a:t>
            </a:r>
          </a:p>
          <a:p>
            <a:pPr lvl="1"/>
            <a:r>
              <a:rPr kumimoji="1" lang="en-US" altLang="ja-JP" dirty="0" smtClean="0"/>
              <a:t>CAPS HMPP</a:t>
            </a:r>
          </a:p>
          <a:p>
            <a:pPr lvl="1"/>
            <a:r>
              <a:rPr lang="en-US" altLang="ja-JP" dirty="0" smtClean="0"/>
              <a:t>Cray compiler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Open source compiler</a:t>
            </a:r>
          </a:p>
          <a:p>
            <a:pPr lvl="1"/>
            <a:r>
              <a:rPr kumimoji="1" lang="en-US" altLang="ja-JP" dirty="0" err="1" smtClean="0"/>
              <a:t>accULL</a:t>
            </a:r>
            <a:endParaRPr kumimoji="1" lang="en-US" altLang="ja-JP" dirty="0" smtClean="0"/>
          </a:p>
          <a:p>
            <a:pPr lvl="2"/>
            <a:r>
              <a:rPr lang="en-US" altLang="ja-JP" dirty="0"/>
              <a:t>developed </a:t>
            </a:r>
            <a:r>
              <a:rPr lang="en-US" altLang="ja-JP" dirty="0" smtClean="0"/>
              <a:t>at </a:t>
            </a:r>
            <a:r>
              <a:rPr lang="en-US" altLang="ja-JP" dirty="0"/>
              <a:t>University of La Laguna in </a:t>
            </a:r>
            <a:r>
              <a:rPr lang="en-US" altLang="ja-JP" dirty="0" smtClean="0"/>
              <a:t>Spain</a:t>
            </a:r>
          </a:p>
          <a:p>
            <a:pPr lvl="2"/>
            <a:r>
              <a:rPr lang="en-US" altLang="ja-JP" dirty="0"/>
              <a:t>Source-to-source </a:t>
            </a:r>
            <a:r>
              <a:rPr lang="en-US" altLang="ja-JP" dirty="0" smtClean="0"/>
              <a:t>translation</a:t>
            </a:r>
            <a:endParaRPr lang="en-US" altLang="ja-JP" dirty="0"/>
          </a:p>
          <a:p>
            <a:pPr lvl="2"/>
            <a:r>
              <a:rPr lang="en-US" altLang="ja-JP" dirty="0"/>
              <a:t>B</a:t>
            </a:r>
            <a:r>
              <a:rPr kumimoji="1" lang="en-US" altLang="ja-JP" dirty="0" smtClean="0"/>
              <a:t>ackend </a:t>
            </a:r>
            <a:r>
              <a:rPr lang="en-US" altLang="ja-JP" dirty="0" smtClean="0"/>
              <a:t>is </a:t>
            </a:r>
            <a:r>
              <a:rPr kumimoji="1" lang="en-US" altLang="ja-JP" dirty="0" smtClean="0"/>
              <a:t>CUDA and OpenCL</a:t>
            </a:r>
          </a:p>
          <a:p>
            <a:pPr lvl="2"/>
            <a:r>
              <a:rPr lang="en-US" altLang="ja-JP" dirty="0" smtClean="0"/>
              <a:t>Output is codes </a:t>
            </a:r>
            <a:r>
              <a:rPr lang="en-US" altLang="ja-JP" dirty="0"/>
              <a:t>and </a:t>
            </a:r>
            <a:r>
              <a:rPr lang="en-US" altLang="ja-JP" dirty="0" smtClean="0"/>
              <a:t>a </a:t>
            </a:r>
            <a:r>
              <a:rPr lang="en-US" altLang="ja-JP" dirty="0" err="1" smtClean="0"/>
              <a:t>Makefile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93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68"/>
    </mc:Choice>
    <mc:Fallback xmlns="">
      <p:transition xmlns:p14="http://schemas.microsoft.com/office/powerpoint/2010/main" spd="slow" advTm="345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OpenACC directives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kumimoji="1" lang="en-US" altLang="ja-JP" dirty="0" smtClean="0">
                <a:solidFill>
                  <a:srgbClr val="FF0000"/>
                </a:solidFill>
              </a:rPr>
              <a:t>arallel</a:t>
            </a:r>
          </a:p>
          <a:p>
            <a:r>
              <a:rPr lang="en-US" altLang="ja-JP" dirty="0" smtClean="0"/>
              <a:t>kernels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loop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altLang="ja-JP" dirty="0" err="1" smtClean="0"/>
              <a:t>host_data</a:t>
            </a:r>
            <a:endParaRPr lang="en-US" altLang="ja-JP" dirty="0" smtClean="0"/>
          </a:p>
          <a:p>
            <a:r>
              <a:rPr lang="en-US" altLang="ja-JP" dirty="0" smtClean="0"/>
              <a:t>update</a:t>
            </a:r>
          </a:p>
          <a:p>
            <a:r>
              <a:rPr lang="en-US" altLang="ja-JP" dirty="0" smtClean="0"/>
              <a:t>wait</a:t>
            </a:r>
          </a:p>
          <a:p>
            <a:r>
              <a:rPr kumimoji="1" lang="en-US" altLang="ja-JP" dirty="0" smtClean="0"/>
              <a:t>cache</a:t>
            </a:r>
          </a:p>
          <a:p>
            <a:r>
              <a:rPr lang="en-US" altLang="ja-JP" dirty="0" smtClean="0"/>
              <a:t>declare</a:t>
            </a:r>
          </a:p>
          <a:p>
            <a:r>
              <a:rPr kumimoji="1" lang="en-US" altLang="ja-JP" dirty="0" smtClean="0"/>
              <a:t>parallel loop</a:t>
            </a:r>
          </a:p>
          <a:p>
            <a:r>
              <a:rPr lang="en-US" altLang="ja-JP" dirty="0" smtClean="0"/>
              <a:t>kernels loop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2400" dirty="0" smtClean="0"/>
              <a:t>(OpenACC specification </a:t>
            </a:r>
            <a:r>
              <a:rPr lang="en-US" altLang="ja-JP" sz="2400" dirty="0" smtClean="0"/>
              <a:t>1.0)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88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539750" y="4098691"/>
            <a:ext cx="662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539750" y="2353837"/>
            <a:ext cx="66270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data</a:t>
            </a:r>
            <a:r>
              <a:rPr lang="en-US" altLang="ja-JP" dirty="0"/>
              <a:t> </a:t>
            </a:r>
            <a:r>
              <a:rPr lang="en-US" altLang="ja-JP" dirty="0" smtClean="0"/>
              <a:t>construct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82109"/>
            <a:ext cx="3691467" cy="270535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a[</a:t>
            </a:r>
            <a:r>
              <a:rPr lang="en-US" altLang="ja-JP" sz="2000" dirty="0"/>
              <a:t>4</a:t>
            </a:r>
            <a:r>
              <a:rPr lang="en-US" altLang="ja-JP" sz="2000" dirty="0" smtClean="0"/>
              <a:t>];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/>
              <a:t>#pragma </a:t>
            </a:r>
            <a:r>
              <a:rPr lang="en-US" altLang="ja-JP" sz="2000" dirty="0" err="1"/>
              <a:t>acc</a:t>
            </a:r>
            <a:r>
              <a:rPr lang="en-US" altLang="ja-JP" sz="2000" dirty="0"/>
              <a:t> data copy(a</a:t>
            </a:r>
            <a:r>
              <a:rPr lang="en-US" altLang="ja-JP" sz="2000" dirty="0" smtClean="0"/>
              <a:t>)</a:t>
            </a:r>
          </a:p>
          <a:p>
            <a:pPr marL="0" indent="0">
              <a:buNone/>
            </a:pPr>
            <a:r>
              <a:rPr lang="en-US" altLang="ja-JP" sz="2000" dirty="0" smtClean="0"/>
              <a:t>{ </a:t>
            </a:r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  <a:r>
              <a:rPr lang="en-US" altLang="ja-JP" sz="2000" i="1" dirty="0" smtClean="0"/>
              <a:t>/</a:t>
            </a:r>
            <a:r>
              <a:rPr lang="en-US" altLang="ja-JP" sz="2000" i="1" dirty="0"/>
              <a:t>* some codes using </a:t>
            </a:r>
            <a:r>
              <a:rPr lang="en-US" altLang="ja-JP" sz="2000" i="1" dirty="0" smtClean="0"/>
              <a:t>‘a’ *</a:t>
            </a:r>
            <a:r>
              <a:rPr lang="en-US" altLang="ja-JP" sz="2000" i="1" dirty="0"/>
              <a:t>/ </a:t>
            </a:r>
            <a:endParaRPr lang="en-US" altLang="ja-JP" sz="2000" i="1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} 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944979" y="1864291"/>
            <a:ext cx="0" cy="290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814827" y="149495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host memory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53019" y="1494959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device memory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7190620" y="2353837"/>
            <a:ext cx="1" cy="1750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53713"/>
              </p:ext>
            </p:extLst>
          </p:nvPr>
        </p:nvGraphicFramePr>
        <p:xfrm>
          <a:off x="4986398" y="2201148"/>
          <a:ext cx="13585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45"/>
                <a:gridCol w="339645"/>
                <a:gridCol w="339645"/>
                <a:gridCol w="339645"/>
              </a:tblGrid>
              <a:tr h="2910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437544"/>
              </p:ext>
            </p:extLst>
          </p:nvPr>
        </p:nvGraphicFramePr>
        <p:xfrm>
          <a:off x="7268891" y="2201148"/>
          <a:ext cx="13585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45"/>
                <a:gridCol w="339645"/>
                <a:gridCol w="339645"/>
                <a:gridCol w="339645"/>
              </a:tblGrid>
              <a:tr h="2910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" name="角丸四角形 36"/>
          <p:cNvSpPr/>
          <p:nvPr/>
        </p:nvSpPr>
        <p:spPr>
          <a:xfrm>
            <a:off x="6967698" y="2938442"/>
            <a:ext cx="1835208" cy="556326"/>
          </a:xfrm>
          <a:prstGeom prst="round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computation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on</a:t>
            </a:r>
            <a:r>
              <a:rPr lang="en-US" altLang="ja-JP" dirty="0"/>
              <a:t> </a:t>
            </a:r>
            <a:r>
              <a:rPr lang="en-US" altLang="ja-JP" dirty="0" smtClean="0"/>
              <a:t>device</a:t>
            </a:r>
            <a:endParaRPr kumimoji="1" lang="ja-JP" altLang="en-US" dirty="0"/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457200" y="4446956"/>
            <a:ext cx="4487780" cy="224048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u="sng" dirty="0" smtClean="0"/>
              <a:t>Data management on Accelerator</a:t>
            </a:r>
          </a:p>
          <a:p>
            <a:pPr marL="0" indent="0">
              <a:buNone/>
            </a:pPr>
            <a:r>
              <a:rPr lang="en-US" altLang="ja-JP" sz="2000" dirty="0"/>
              <a:t>I</a:t>
            </a:r>
            <a:r>
              <a:rPr lang="en-US" altLang="ja-JP" sz="2000" dirty="0" smtClean="0"/>
              <a:t>f an array is specified in “copy” clause …</a:t>
            </a:r>
            <a:endParaRPr lang="en-US" altLang="ja-JP" sz="2000" dirty="0"/>
          </a:p>
          <a:p>
            <a:pPr>
              <a:buFont typeface="+mj-lt"/>
              <a:buAutoNum type="arabicPeriod"/>
            </a:pPr>
            <a:r>
              <a:rPr lang="en-US" altLang="ja-JP" sz="2000" dirty="0" smtClean="0"/>
              <a:t>Device memory allocation</a:t>
            </a:r>
          </a:p>
          <a:p>
            <a:pPr>
              <a:buFont typeface="+mj-lt"/>
              <a:buAutoNum type="arabicPeriod"/>
            </a:pPr>
            <a:r>
              <a:rPr lang="en-US" altLang="ja-JP" sz="2000" dirty="0" smtClean="0"/>
              <a:t>Data transfer from host </a:t>
            </a:r>
            <a:r>
              <a:rPr lang="en-US" altLang="ja-JP" sz="2000" dirty="0"/>
              <a:t>to </a:t>
            </a:r>
            <a:r>
              <a:rPr lang="en-US" altLang="ja-JP" sz="2000" dirty="0" smtClean="0"/>
              <a:t>device</a:t>
            </a:r>
          </a:p>
          <a:p>
            <a:pPr>
              <a:buFont typeface="+mj-lt"/>
              <a:buAutoNum type="arabicPeriod"/>
            </a:pPr>
            <a:r>
              <a:rPr lang="en-US" altLang="ja-JP" sz="2000" dirty="0" smtClean="0"/>
              <a:t>Data </a:t>
            </a:r>
            <a:r>
              <a:rPr lang="en-US" altLang="ja-JP" sz="2000" dirty="0"/>
              <a:t>transfer from </a:t>
            </a:r>
            <a:r>
              <a:rPr lang="en-US" altLang="ja-JP" sz="2000" dirty="0" smtClean="0"/>
              <a:t>device to host</a:t>
            </a:r>
          </a:p>
          <a:p>
            <a:pPr>
              <a:buFont typeface="+mj-lt"/>
              <a:buAutoNum type="arabicPeriod"/>
            </a:pPr>
            <a:r>
              <a:rPr lang="en-US" altLang="ja-JP" sz="2000" dirty="0" smtClean="0"/>
              <a:t>Device memory release</a:t>
            </a:r>
            <a:endParaRPr lang="en-US" altLang="ja-JP" sz="2000" dirty="0"/>
          </a:p>
        </p:txBody>
      </p:sp>
      <p:sp>
        <p:nvSpPr>
          <p:cNvPr id="40" name="角丸四角形 39"/>
          <p:cNvSpPr/>
          <p:nvPr/>
        </p:nvSpPr>
        <p:spPr>
          <a:xfrm>
            <a:off x="4414458" y="1473650"/>
            <a:ext cx="2222304" cy="337785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6721429" y="1438552"/>
            <a:ext cx="2222304" cy="341295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84149"/>
              </p:ext>
            </p:extLst>
          </p:nvPr>
        </p:nvGraphicFramePr>
        <p:xfrm>
          <a:off x="7268891" y="3915811"/>
          <a:ext cx="13585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45"/>
                <a:gridCol w="339645"/>
                <a:gridCol w="339645"/>
                <a:gridCol w="339645"/>
              </a:tblGrid>
              <a:tr h="2910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121135"/>
              </p:ext>
            </p:extLst>
          </p:nvPr>
        </p:nvGraphicFramePr>
        <p:xfrm>
          <a:off x="4986398" y="3921706"/>
          <a:ext cx="13585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45"/>
                <a:gridCol w="339645"/>
                <a:gridCol w="339645"/>
                <a:gridCol w="339645"/>
              </a:tblGrid>
              <a:tr h="2910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cxnSp>
        <p:nvCxnSpPr>
          <p:cNvPr id="27" name="曲線コネクタ 26"/>
          <p:cNvCxnSpPr>
            <a:stCxn id="36" idx="0"/>
            <a:endCxn id="32" idx="0"/>
          </p:cNvCxnSpPr>
          <p:nvPr/>
        </p:nvCxnSpPr>
        <p:spPr>
          <a:xfrm rot="5400000" flipH="1" flipV="1">
            <a:off x="6806934" y="1059902"/>
            <a:ext cx="12700" cy="2282493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394093"/>
              </p:ext>
            </p:extLst>
          </p:nvPr>
        </p:nvGraphicFramePr>
        <p:xfrm>
          <a:off x="4986398" y="2201148"/>
          <a:ext cx="13585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45"/>
                <a:gridCol w="339645"/>
                <a:gridCol w="339645"/>
                <a:gridCol w="339645"/>
              </a:tblGrid>
              <a:tr h="2910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cxnSp>
        <p:nvCxnSpPr>
          <p:cNvPr id="44" name="曲線コネクタ 43"/>
          <p:cNvCxnSpPr>
            <a:stCxn id="39" idx="2"/>
            <a:endCxn id="20" idx="2"/>
          </p:cNvCxnSpPr>
          <p:nvPr/>
        </p:nvCxnSpPr>
        <p:spPr>
          <a:xfrm rot="5400000">
            <a:off x="6797009" y="3136294"/>
            <a:ext cx="19852" cy="2282493"/>
          </a:xfrm>
          <a:prstGeom prst="curvedConnector3">
            <a:avLst>
              <a:gd name="adj1" fmla="val 1251521"/>
            </a:avLst>
          </a:prstGeom>
          <a:ln>
            <a:solidFill>
              <a:schemeClr val="tx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75852"/>
              </p:ext>
            </p:extLst>
          </p:nvPr>
        </p:nvGraphicFramePr>
        <p:xfrm>
          <a:off x="7268891" y="3901854"/>
          <a:ext cx="13585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45"/>
                <a:gridCol w="339645"/>
                <a:gridCol w="339645"/>
                <a:gridCol w="339645"/>
              </a:tblGrid>
              <a:tr h="2910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654378" y="5369052"/>
            <a:ext cx="2879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at the beginning of region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54378" y="6135099"/>
            <a:ext cx="2250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at the end of region</a:t>
            </a:r>
            <a:endParaRPr kumimoji="1" lang="ja-JP" altLang="en-US" sz="2000" dirty="0"/>
          </a:p>
        </p:txBody>
      </p:sp>
      <p:sp>
        <p:nvSpPr>
          <p:cNvPr id="8" name="右大かっこ 7"/>
          <p:cNvSpPr/>
          <p:nvPr/>
        </p:nvSpPr>
        <p:spPr>
          <a:xfrm>
            <a:off x="4431785" y="5280146"/>
            <a:ext cx="129810" cy="657878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大かっこ 24"/>
          <p:cNvSpPr/>
          <p:nvPr/>
        </p:nvSpPr>
        <p:spPr>
          <a:xfrm>
            <a:off x="4433727" y="6029560"/>
            <a:ext cx="129810" cy="657878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24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48"/>
    </mc:Choice>
    <mc:Fallback xmlns="">
      <p:transition xmlns:p14="http://schemas.microsoft.com/office/powerpoint/2010/main" spd="slow" advTm="8214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8507E-6 4.3135E-6 L 0.06699 -0.04353 C 0.08105 -0.05349 0.10205 -0.05881 0.12392 -0.05881 C 0.14908 -0.05881 0.16904 -0.05349 0.18293 -0.04353 L 0.25009 4.3135E-6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96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459E-8 3.14048E-6 L -0.06718 0.04374 C -0.08141 0.05369 -0.10241 0.05994 -0.12411 0.05994 C -0.14911 0.05994 -0.16924 0.05369 -0.18313 0.04374 L -0.24961 3.14048E-6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0" y="29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4.8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0.7"/>
</p:tagLst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26765</TotalTime>
  <Words>3964</Words>
  <Application>Microsoft Macintosh PowerPoint</Application>
  <PresentationFormat>画面に合わせる (4:3)</PresentationFormat>
  <Paragraphs>614</Paragraphs>
  <Slides>28</Slides>
  <Notes>28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ホワイト</vt:lpstr>
      <vt:lpstr>A Source-to-Source OpenACC compiler for CUDA </vt:lpstr>
      <vt:lpstr>Outline</vt:lpstr>
      <vt:lpstr>Background</vt:lpstr>
      <vt:lpstr>OpenACC</vt:lpstr>
      <vt:lpstr>Example of OpenACC</vt:lpstr>
      <vt:lpstr>Purpose of Research</vt:lpstr>
      <vt:lpstr>Related Work</vt:lpstr>
      <vt:lpstr>OpenACC directives</vt:lpstr>
      <vt:lpstr>data construct</vt:lpstr>
      <vt:lpstr>Translation of data construct</vt:lpstr>
      <vt:lpstr>parallel construct</vt:lpstr>
      <vt:lpstr>Translation of parallel construct</vt:lpstr>
      <vt:lpstr>loop construct</vt:lpstr>
      <vt:lpstr>Translation of loop construct (1/3)</vt:lpstr>
      <vt:lpstr>Translation of loop construct (2/3)</vt:lpstr>
      <vt:lpstr>Translation of loop construct(3/3)</vt:lpstr>
      <vt:lpstr>Compiler Implementation</vt:lpstr>
      <vt:lpstr>Flow of Compilation</vt:lpstr>
      <vt:lpstr>Performance Evaluation</vt:lpstr>
      <vt:lpstr>Performance Comparison</vt:lpstr>
      <vt:lpstr>Matrix multiplication</vt:lpstr>
      <vt:lpstr>Matrix multiplication</vt:lpstr>
      <vt:lpstr>N-body</vt:lpstr>
      <vt:lpstr>N-body</vt:lpstr>
      <vt:lpstr>NPB CG</vt:lpstr>
      <vt:lpstr>NPB CG</vt:lpstr>
      <vt:lpstr>Conclusion</vt:lpstr>
      <vt:lpstr>Future Work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Source-to-Source OpenACC compiler for CUDA </dc:title>
  <dc:subject/>
  <dc:creator>Akihiro Tabuchi</dc:creator>
  <cp:keywords/>
  <dc:description/>
  <cp:lastModifiedBy>Akihiro Tabuchi</cp:lastModifiedBy>
  <cp:revision>269</cp:revision>
  <cp:lastPrinted>2013-08-24T11:50:23Z</cp:lastPrinted>
  <dcterms:created xsi:type="dcterms:W3CDTF">2013-07-27T06:41:03Z</dcterms:created>
  <dcterms:modified xsi:type="dcterms:W3CDTF">2013-08-24T20:41:05Z</dcterms:modified>
  <cp:category/>
</cp:coreProperties>
</file>