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277" r:id="rId4"/>
    <p:sldId id="318" r:id="rId5"/>
    <p:sldId id="316" r:id="rId6"/>
    <p:sldId id="326" r:id="rId7"/>
    <p:sldId id="327" r:id="rId8"/>
    <p:sldId id="315" r:id="rId9"/>
    <p:sldId id="298" r:id="rId10"/>
    <p:sldId id="319" r:id="rId11"/>
    <p:sldId id="320" r:id="rId12"/>
    <p:sldId id="301" r:id="rId13"/>
    <p:sldId id="322" r:id="rId14"/>
    <p:sldId id="323" r:id="rId15"/>
    <p:sldId id="329" r:id="rId16"/>
    <p:sldId id="313" r:id="rId17"/>
    <p:sldId id="305" r:id="rId18"/>
    <p:sldId id="328" r:id="rId19"/>
    <p:sldId id="307" r:id="rId20"/>
    <p:sldId id="308" r:id="rId21"/>
    <p:sldId id="310" r:id="rId22"/>
    <p:sldId id="311" r:id="rId23"/>
    <p:sldId id="312" r:id="rId24"/>
    <p:sldId id="299" r:id="rId25"/>
    <p:sldId id="317" r:id="rId26"/>
    <p:sldId id="314" r:id="rId27"/>
    <p:sldId id="32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1E1"/>
    <a:srgbClr val="FFFFFF"/>
    <a:srgbClr val="AA0D91"/>
    <a:srgbClr val="C9C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714" autoAdjust="0"/>
  </p:normalViewPr>
  <p:slideViewPr>
    <p:cSldViewPr snapToGrid="0" snapToObjects="1">
      <p:cViewPr varScale="1">
        <p:scale>
          <a:sx n="50" d="100"/>
          <a:sy n="5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95986-44D7-744A-B5E4-440F3B62A74D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69ABF-20DE-C84B-A02B-1AF3F6BEA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917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2CB7A-AEAE-FF4E-84DE-B78394528265}" type="datetimeFigureOut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83722-5C38-064E-A221-F227AFA01F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0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393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5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451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23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by automatically generating the program for a specified layout.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0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85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83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48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48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39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81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55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83722-5C38-064E-A221-F227AFA01F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0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9F972-4F2F-664A-9043-51A90AB63CEA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1156-1E93-4145-80C1-92E1DC6F7A54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71B-537D-944B-95F0-1759D26B9B22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054-6968-0640-B0B4-651B9AD76C13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26EE-E06D-F94C-AEC3-221A777C9819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FC84-9403-F747-B66C-40A540ACB3C6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9111D-6510-9F4E-BB1D-AEA6A8637319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BE8B-DE69-0748-90C3-7EE9FA5299E8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4D8F-2A9D-E84A-AB22-4B982BF93ABC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4BF4-6F7C-A742-A7AF-C414DDD178B3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4719-FFCC-FE47-832D-A85B38A2D84D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E7C98-2AA4-C542-892D-E776B90DDCD1}" type="datetime1">
              <a:rPr lang="en-US" smtClean="0"/>
              <a:pPr/>
              <a:t>8/26/13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9C947-C61D-974E-8538-E50D16A005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6" Type="http://schemas.openxmlformats.org/officeDocument/2006/relationships/image" Target="../media/image3.jpg"/><Relationship Id="rId7" Type="http://schemas.openxmlformats.org/officeDocument/2006/relationships/image" Target="../media/image4.gif"/><Relationship Id="rId8" Type="http://schemas.openxmlformats.org/officeDocument/2006/relationships/image" Target="../media/image5.jp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822" y="618030"/>
            <a:ext cx="8716818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Compiler-Driven Data Layout Transformation for Heterogeneous Platforms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4447" y="4359533"/>
            <a:ext cx="6971145" cy="65118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Deepak Majeti</a:t>
            </a:r>
            <a:r>
              <a:rPr lang="en-US" b="1" baseline="30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Rajkishore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Barik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endParaRPr lang="en-US" baseline="30000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Jisheng</a:t>
            </a:r>
            <a:r>
              <a:rPr lang="en-US" dirty="0" smtClean="0">
                <a:solidFill>
                  <a:schemeClr val="tx1"/>
                </a:solidFill>
              </a:rPr>
              <a:t> Zhao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Max Grossman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, Vivek Sarkar</a:t>
            </a:r>
            <a:r>
              <a:rPr lang="en-US" baseline="30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88450" y="3151974"/>
            <a:ext cx="2191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HeteroPar'2013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baseline="30000" dirty="0" smtClean="0">
                <a:solidFill>
                  <a:srgbClr val="000000"/>
                </a:solidFill>
              </a:rPr>
              <a:t>1</a:t>
            </a:r>
            <a:r>
              <a:rPr lang="en-US" b="1" dirty="0" smtClean="0">
                <a:solidFill>
                  <a:srgbClr val="000000"/>
                </a:solidFill>
              </a:rPr>
              <a:t>Rice University, </a:t>
            </a:r>
            <a:r>
              <a:rPr lang="en-US" b="1" baseline="30000" dirty="0" smtClean="0">
                <a:solidFill>
                  <a:srgbClr val="000000"/>
                </a:solidFill>
              </a:rPr>
              <a:t>2</a:t>
            </a:r>
            <a:r>
              <a:rPr lang="en-US" b="1" dirty="0" smtClean="0">
                <a:solidFill>
                  <a:srgbClr val="000000"/>
                </a:solidFill>
              </a:rPr>
              <a:t>Intel Corporation 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89"/>
    </mc:Choice>
    <mc:Fallback xmlns="">
      <p:transition xmlns:p14="http://schemas.microsoft.com/office/powerpoint/2010/main" spd="slow" advTm="1278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537" y="274638"/>
            <a:ext cx="8578413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Habanero-C forasync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 err="1" smtClean="0"/>
              <a:t>Multidimentional</a:t>
            </a:r>
            <a:r>
              <a:rPr lang="en-US" sz="4000" dirty="0" smtClean="0"/>
              <a:t> </a:t>
            </a:r>
            <a:r>
              <a:rPr lang="en-US" sz="4000" dirty="0"/>
              <a:t>Parallel Loop Construct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4302875"/>
            <a:ext cx="8229601" cy="2125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ts val="768"/>
              </a:spcBef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Loop indices in each dimension are specified by the </a:t>
            </a:r>
            <a:r>
              <a:rPr lang="en-US" sz="2000" dirty="0">
                <a:solidFill>
                  <a:srgbClr val="FF0000"/>
                </a:solidFill>
              </a:rPr>
              <a:t>point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clause.</a:t>
            </a:r>
            <a:endParaRPr lang="en-US" sz="2000" dirty="0" smtClean="0"/>
          </a:p>
          <a:p>
            <a:pPr marL="457200" indent="-457200">
              <a:lnSpc>
                <a:spcPct val="80000"/>
              </a:lnSpc>
              <a:spcBef>
                <a:spcPts val="768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dirty="0">
                <a:solidFill>
                  <a:srgbClr val="000000"/>
                </a:solidFill>
              </a:rPr>
              <a:t>number of iterations in each dimension is specified by the </a:t>
            </a:r>
            <a:r>
              <a:rPr lang="en-US" sz="2000" dirty="0">
                <a:solidFill>
                  <a:srgbClr val="FF0000"/>
                </a:solidFill>
              </a:rPr>
              <a:t>size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clause.</a:t>
            </a:r>
          </a:p>
          <a:p>
            <a:pPr marL="457200" indent="-457200">
              <a:lnSpc>
                <a:spcPct val="80000"/>
              </a:lnSpc>
              <a:spcBef>
                <a:spcPts val="768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The tile size is specified by the </a:t>
            </a:r>
            <a:r>
              <a:rPr lang="en-US" sz="2000" dirty="0" smtClean="0">
                <a:solidFill>
                  <a:srgbClr val="FF0000"/>
                </a:solidFill>
              </a:rPr>
              <a:t>seq</a:t>
            </a:r>
            <a:r>
              <a:rPr lang="en-US" sz="2000" dirty="0" smtClean="0">
                <a:solidFill>
                  <a:srgbClr val="000000"/>
                </a:solidFill>
              </a:rPr>
              <a:t> clause</a:t>
            </a:r>
          </a:p>
          <a:p>
            <a:pPr marL="457200" indent="-457200">
              <a:lnSpc>
                <a:spcPct val="60000"/>
              </a:lnSpc>
              <a:spcBef>
                <a:spcPts val="1800"/>
              </a:spcBef>
              <a:buFont typeface="Arial"/>
              <a:buChar char="•"/>
            </a:pPr>
            <a:r>
              <a:rPr lang="en-US" sz="2000" b="1" dirty="0"/>
              <a:t>forasync</a:t>
            </a:r>
            <a:r>
              <a:rPr lang="en-US" sz="2000" dirty="0"/>
              <a:t> is compiled to OpenCL (CPU and GPU).</a:t>
            </a:r>
            <a:endParaRPr lang="en-US" sz="2000" b="1" dirty="0"/>
          </a:p>
          <a:p>
            <a:pPr marL="457200" indent="-457200">
              <a:lnSpc>
                <a:spcPct val="60000"/>
              </a:lnSpc>
              <a:spcBef>
                <a:spcPts val="1800"/>
              </a:spcBef>
              <a:buFont typeface="Arial"/>
              <a:buChar char="•"/>
            </a:pPr>
            <a:r>
              <a:rPr lang="en-US" sz="2000" b="1" dirty="0"/>
              <a:t>forasync</a:t>
            </a:r>
            <a:r>
              <a:rPr lang="en-US" sz="2000" dirty="0"/>
              <a:t> can also be compiled to Habanero-C runtime for CPUs </a:t>
            </a:r>
            <a:r>
              <a:rPr lang="en-US" sz="2000" dirty="0" smtClean="0"/>
              <a:t>only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651985" y="1891088"/>
            <a:ext cx="5988449" cy="17912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forasync point 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</a:rPr>
              <a:t>(args) </a:t>
            </a: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size 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</a:rPr>
              <a:t>(args) </a:t>
            </a:r>
            <a:r>
              <a:rPr lang="en-US" sz="2400" dirty="0">
                <a:solidFill>
                  <a:srgbClr val="FF0000"/>
                </a:solidFill>
                <a:latin typeface="Trebuchet MS" pitchFamily="34" charset="0"/>
              </a:rPr>
              <a:t>seq </a:t>
            </a:r>
            <a:r>
              <a:rPr lang="en-US" sz="2400" dirty="0">
                <a:solidFill>
                  <a:srgbClr val="000000"/>
                </a:solidFill>
                <a:latin typeface="Trebuchet MS" pitchFamily="34" charset="0"/>
              </a:rPr>
              <a:t>(args)</a:t>
            </a:r>
          </a:p>
          <a:p>
            <a:pPr lvl="0">
              <a:spcBef>
                <a:spcPct val="2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Trebuchet MS" pitchFamily="34" charset="0"/>
              </a:rPr>
              <a:t>{</a:t>
            </a:r>
            <a:endParaRPr lang="en-US" sz="2400" dirty="0">
              <a:solidFill>
                <a:srgbClr val="000000"/>
              </a:solidFill>
              <a:latin typeface="Trebuchet MS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latin typeface="Trebuchet MS" pitchFamily="34" charset="0"/>
              </a:rPr>
              <a:t>       Body</a:t>
            </a:r>
          </a:p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  <a:latin typeface="Trebuchet MS" pitchFamily="34" charset="0"/>
              </a:rPr>
              <a:t>}</a:t>
            </a:r>
            <a:endParaRPr lang="en-US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7607" y="6468534"/>
            <a:ext cx="8229600" cy="35790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Full details are </a:t>
            </a:r>
            <a:r>
              <a:rPr lang="en-US" sz="2400" dirty="0"/>
              <a:t>available at </a:t>
            </a:r>
            <a:r>
              <a:rPr lang="en-US" sz="2400" b="1" dirty="0"/>
              <a:t>https://</a:t>
            </a:r>
            <a:r>
              <a:rPr lang="en-US" sz="2400" b="1" dirty="0" err="1"/>
              <a:t>wiki.rice.edu</a:t>
            </a:r>
            <a:r>
              <a:rPr lang="en-US" sz="2400" b="1" dirty="0"/>
              <a:t>/confluence/display/HABANERO/Habanero-C</a:t>
            </a:r>
          </a:p>
        </p:txBody>
      </p:sp>
    </p:spTree>
    <p:extLst>
      <p:ext uri="{BB962C8B-B14F-4D97-AF65-F5344CB8AC3E}">
        <p14:creationId xmlns:p14="http://schemas.microsoft.com/office/powerpoint/2010/main" val="35689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52"/>
    </mc:Choice>
    <mc:Fallback xmlns="">
      <p:transition xmlns:p14="http://schemas.microsoft.com/office/powerpoint/2010/main" spd="slow" advTm="3405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59"/>
            <a:ext cx="8229600" cy="974608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orasync to OpenCL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63145" y="1167271"/>
            <a:ext cx="5067795" cy="18158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2"/>
                </a:solidFill>
              </a:rPr>
              <a:t>int</a:t>
            </a:r>
            <a:r>
              <a:rPr lang="en-US" sz="1600" dirty="0"/>
              <a:t> main()</a:t>
            </a:r>
            <a:r>
              <a:rPr lang="en-US" sz="1600" dirty="0" smtClean="0"/>
              <a:t>{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……………</a:t>
            </a:r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	forasync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FF0000"/>
                </a:solidFill>
              </a:rPr>
              <a:t>point</a:t>
            </a:r>
            <a:r>
              <a:rPr lang="en-US" sz="1600" dirty="0"/>
              <a:t>(i, j) </a:t>
            </a:r>
            <a:r>
              <a:rPr lang="en-US" sz="1600" dirty="0">
                <a:solidFill>
                  <a:srgbClr val="FF0000"/>
                </a:solidFill>
              </a:rPr>
              <a:t>size</a:t>
            </a:r>
            <a:r>
              <a:rPr lang="en-US" sz="1600" dirty="0"/>
              <a:t>(M, N) </a:t>
            </a:r>
            <a:r>
              <a:rPr lang="en-US" sz="1600" dirty="0">
                <a:solidFill>
                  <a:srgbClr val="FF0000"/>
                </a:solidFill>
              </a:rPr>
              <a:t>seq</a:t>
            </a:r>
            <a:r>
              <a:rPr lang="en-US" sz="1600" dirty="0"/>
              <a:t>(</a:t>
            </a:r>
            <a:r>
              <a:rPr lang="en-US" sz="1600" dirty="0" smtClean="0"/>
              <a:t>tilesize1, tilesize2) </a:t>
            </a:r>
            <a:r>
              <a:rPr lang="en-US" sz="1600" dirty="0"/>
              <a:t>{</a:t>
            </a:r>
          </a:p>
          <a:p>
            <a:r>
              <a:rPr lang="en-US" sz="1600" dirty="0"/>
              <a:t>            </a:t>
            </a:r>
            <a:r>
              <a:rPr lang="en-US" sz="1600" dirty="0" smtClean="0"/>
              <a:t>	a</a:t>
            </a:r>
            <a:r>
              <a:rPr lang="en-US" sz="1600" dirty="0"/>
              <a:t>[i * M + j] = b</a:t>
            </a:r>
            <a:r>
              <a:rPr lang="en-US" sz="1600" dirty="0" smtClean="0"/>
              <a:t>[i * </a:t>
            </a:r>
            <a:r>
              <a:rPr lang="en-US" sz="1600" dirty="0"/>
              <a:t>M + j] + c[ i * M + j];</a:t>
            </a:r>
          </a:p>
          <a:p>
            <a:r>
              <a:rPr lang="en-US" sz="1600" dirty="0" smtClean="0"/>
              <a:t>	 }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…………….</a:t>
            </a:r>
          </a:p>
          <a:p>
            <a:r>
              <a:rPr lang="en-US" sz="1600" dirty="0" smtClean="0"/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7473" y="3508437"/>
            <a:ext cx="4160939" cy="32932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AA0D91"/>
                </a:solidFill>
              </a:rPr>
              <a:t>void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offload(</a:t>
            </a:r>
            <a:r>
              <a:rPr lang="en-US" sz="1600" dirty="0">
                <a:solidFill>
                  <a:srgbClr val="AA0D91"/>
                </a:solidFill>
              </a:rPr>
              <a:t>float </a:t>
            </a:r>
            <a:r>
              <a:rPr lang="en-US" sz="1600" dirty="0">
                <a:solidFill>
                  <a:srgbClr val="000000"/>
                </a:solidFill>
              </a:rPr>
              <a:t>*a,</a:t>
            </a:r>
            <a:r>
              <a:rPr lang="en-US" sz="1600" dirty="0">
                <a:solidFill>
                  <a:srgbClr val="AA0D91"/>
                </a:solidFill>
              </a:rPr>
              <a:t> float </a:t>
            </a:r>
            <a:r>
              <a:rPr lang="en-US" sz="1600" dirty="0">
                <a:solidFill>
                  <a:srgbClr val="000000"/>
                </a:solidFill>
              </a:rPr>
              <a:t>*b, </a:t>
            </a:r>
          </a:p>
          <a:p>
            <a:r>
              <a:rPr lang="en-US" sz="1600" dirty="0">
                <a:solidFill>
                  <a:srgbClr val="AA0D91"/>
                </a:solidFill>
              </a:rPr>
              <a:t>	        char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>
                <a:solidFill>
                  <a:srgbClr val="000000"/>
                </a:solidFill>
              </a:rPr>
              <a:t>kernel_name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AA0D91"/>
                </a:solidFill>
              </a:rPr>
              <a:t>char</a:t>
            </a:r>
            <a:r>
              <a:rPr lang="en-US" sz="1600" dirty="0">
                <a:solidFill>
                  <a:srgbClr val="000000"/>
                </a:solidFill>
              </a:rPr>
              <a:t>* </a:t>
            </a:r>
            <a:r>
              <a:rPr lang="en-US" sz="1600" dirty="0" err="1">
                <a:solidFill>
                  <a:srgbClr val="000000"/>
                </a:solidFill>
              </a:rPr>
              <a:t>ocl_kernel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</a:rPr>
              <a:t>{ 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7400"/>
                </a:solidFill>
              </a:rPr>
              <a:t>//Build the kernel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7400"/>
                </a:solidFill>
              </a:rPr>
              <a:t>//copy data from host to the device buffer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7400"/>
                </a:solidFill>
              </a:rPr>
              <a:t>//execute the kernel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7400"/>
                </a:solidFill>
              </a:rPr>
              <a:t>  //copy data back from the device to host buffer 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  ..........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err="1" smtClean="0">
                <a:solidFill>
                  <a:schemeClr val="tx2"/>
                </a:solidFill>
              </a:rPr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main(){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b="1" dirty="0"/>
              <a:t>offload</a:t>
            </a:r>
            <a:r>
              <a:rPr lang="en-US" sz="1600" dirty="0" smtClean="0"/>
              <a:t>(a, b, c, </a:t>
            </a:r>
            <a:r>
              <a:rPr lang="en-US" sz="1600" dirty="0" smtClean="0">
                <a:solidFill>
                  <a:srgbClr val="C0504D"/>
                </a:solidFill>
              </a:rPr>
              <a:t>”kernel_1”</a:t>
            </a:r>
            <a:r>
              <a:rPr lang="en-US" sz="1600" dirty="0" smtClean="0"/>
              <a:t>, </a:t>
            </a:r>
            <a:r>
              <a:rPr lang="en-US" sz="1600" dirty="0" err="1" smtClean="0"/>
              <a:t>Kernel_string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6817" y="3548521"/>
            <a:ext cx="4588133" cy="20621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/>
              <a:t>Kernel_string</a:t>
            </a:r>
            <a:r>
              <a:rPr lang="en-US" sz="1600" dirty="0">
                <a:solidFill>
                  <a:schemeClr val="tx2"/>
                </a:solidFill>
              </a:rPr>
              <a:t>=“</a:t>
            </a:r>
            <a:endParaRPr lang="en-US" sz="1600" dirty="0"/>
          </a:p>
          <a:p>
            <a:r>
              <a:rPr lang="en-US" sz="1600" dirty="0">
                <a:solidFill>
                  <a:srgbClr val="FF6600"/>
                </a:solidFill>
              </a:rPr>
              <a:t>    void kernel_1(__global float *a, __global float *b, 		__global float *c, </a:t>
            </a:r>
            <a:r>
              <a:rPr lang="en-US" sz="1600" dirty="0" err="1">
                <a:solidFill>
                  <a:srgbClr val="FF6600"/>
                </a:solidFill>
              </a:rPr>
              <a:t>int</a:t>
            </a:r>
            <a:r>
              <a:rPr lang="en-US" sz="1600" dirty="0">
                <a:solidFill>
                  <a:srgbClr val="FF6600"/>
                </a:solidFill>
              </a:rPr>
              <a:t> M, </a:t>
            </a:r>
            <a:r>
              <a:rPr lang="en-US" sz="1600" dirty="0" err="1">
                <a:solidFill>
                  <a:srgbClr val="FF6600"/>
                </a:solidFill>
              </a:rPr>
              <a:t>int</a:t>
            </a:r>
            <a:r>
              <a:rPr lang="en-US" sz="1600" dirty="0">
                <a:solidFill>
                  <a:srgbClr val="FF6600"/>
                </a:solidFill>
              </a:rPr>
              <a:t> N) {</a:t>
            </a:r>
          </a:p>
          <a:p>
            <a:r>
              <a:rPr lang="en-US" sz="1600" dirty="0">
                <a:solidFill>
                  <a:srgbClr val="FF6600"/>
                </a:solidFill>
              </a:rPr>
              <a:t>	i = </a:t>
            </a:r>
            <a:r>
              <a:rPr lang="en-US" sz="1600" dirty="0" err="1">
                <a:solidFill>
                  <a:srgbClr val="FF6600"/>
                </a:solidFill>
              </a:rPr>
              <a:t>get_global_id</a:t>
            </a:r>
            <a:r>
              <a:rPr lang="en-US" sz="1600" dirty="0">
                <a:solidFill>
                  <a:srgbClr val="FF6600"/>
                </a:solidFill>
              </a:rPr>
              <a:t>(1);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	j = </a:t>
            </a:r>
            <a:r>
              <a:rPr lang="en-US" sz="1600" dirty="0" err="1">
                <a:solidFill>
                  <a:srgbClr val="FF6600"/>
                </a:solidFill>
              </a:rPr>
              <a:t>get_global_id</a:t>
            </a:r>
            <a:r>
              <a:rPr lang="en-US" sz="1600" dirty="0">
                <a:solidFill>
                  <a:srgbClr val="FF6600"/>
                </a:solidFill>
              </a:rPr>
              <a:t>(0);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	a[i * M + j] = b[i * M + j] + c[ i * M + j];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  }</a:t>
            </a:r>
          </a:p>
          <a:p>
            <a:r>
              <a:rPr lang="en-US" sz="1600" dirty="0"/>
              <a:t>“;</a:t>
            </a:r>
          </a:p>
        </p:txBody>
      </p:sp>
      <p:sp>
        <p:nvSpPr>
          <p:cNvPr id="8" name="Down Arrow 7"/>
          <p:cNvSpPr/>
          <p:nvPr/>
        </p:nvSpPr>
        <p:spPr>
          <a:xfrm>
            <a:off x="4367437" y="3011653"/>
            <a:ext cx="278773" cy="4955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1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26" y="463965"/>
            <a:ext cx="8229600" cy="9333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Metadata </a:t>
            </a:r>
            <a:r>
              <a:rPr lang="en-US" dirty="0"/>
              <a:t>layout </a:t>
            </a:r>
            <a:r>
              <a:rPr lang="en-US" dirty="0" smtClean="0"/>
              <a:t>framework</a:t>
            </a:r>
            <a:br>
              <a:rPr lang="en-US" dirty="0" smtClean="0"/>
            </a:b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33525"/>
            <a:ext cx="8229600" cy="3857172"/>
          </a:xfrm>
        </p:spPr>
        <p:txBody>
          <a:bodyPr>
            <a:noAutofit/>
          </a:bodyPr>
          <a:lstStyle/>
          <a:p>
            <a:r>
              <a:rPr lang="en-US" sz="2400" dirty="0" smtClean="0"/>
              <a:t>Auto-tuner/ expert programmer specifies a layout schema</a:t>
            </a:r>
            <a:endParaRPr lang="en-US" sz="2400" dirty="0"/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200" smtClean="0"/>
              <a:t>Create </a:t>
            </a:r>
            <a:r>
              <a:rPr lang="en-US" sz="2200" dirty="0" smtClean="0"/>
              <a:t>data structure definitions.</a:t>
            </a:r>
          </a:p>
          <a:p>
            <a:pPr marL="914400" lvl="1" indent="-457200">
              <a:lnSpc>
                <a:spcPct val="120000"/>
              </a:lnSpc>
              <a:buFont typeface="+mj-lt"/>
              <a:buAutoNum type="arabicPeriod"/>
            </a:pPr>
            <a:r>
              <a:rPr lang="en-US" sz="2200" dirty="0" smtClean="0"/>
              <a:t>For every function definition whose formal parameters belong to the schema, replace with the corresponding data structure in the schema.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For every instruction, update the reference of such formal parameter with the new data structure reference.</a:t>
            </a:r>
          </a:p>
        </p:txBody>
      </p:sp>
    </p:spTree>
    <p:extLst>
      <p:ext uri="{BB962C8B-B14F-4D97-AF65-F5344CB8AC3E}">
        <p14:creationId xmlns:p14="http://schemas.microsoft.com/office/powerpoint/2010/main" val="87787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59"/>
            <a:ext cx="8229600" cy="974608"/>
          </a:xfrm>
        </p:spPr>
        <p:txBody>
          <a:bodyPr>
            <a:normAutofit/>
          </a:bodyPr>
          <a:lstStyle/>
          <a:p>
            <a:r>
              <a:rPr lang="en-US" dirty="0" smtClean="0"/>
              <a:t>Metadata Framework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7472" y="1332451"/>
            <a:ext cx="5175685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2"/>
                </a:solidFill>
              </a:rPr>
              <a:t>int</a:t>
            </a:r>
            <a:r>
              <a:rPr lang="en-US" sz="1600" dirty="0"/>
              <a:t> main()</a:t>
            </a:r>
            <a:r>
              <a:rPr lang="en-US" sz="1600" dirty="0" smtClean="0"/>
              <a:t>{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	forasync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FF0000"/>
                </a:solidFill>
              </a:rPr>
              <a:t>point</a:t>
            </a:r>
            <a:r>
              <a:rPr lang="en-US" sz="1600" dirty="0"/>
              <a:t>(i, j) </a:t>
            </a:r>
            <a:r>
              <a:rPr lang="en-US" sz="1600" dirty="0">
                <a:solidFill>
                  <a:srgbClr val="FF0000"/>
                </a:solidFill>
              </a:rPr>
              <a:t>size</a:t>
            </a:r>
            <a:r>
              <a:rPr lang="en-US" sz="1600" dirty="0"/>
              <a:t>(M, N) </a:t>
            </a:r>
            <a:r>
              <a:rPr lang="en-US" sz="1600" dirty="0">
                <a:solidFill>
                  <a:srgbClr val="FF0000"/>
                </a:solidFill>
              </a:rPr>
              <a:t>seq</a:t>
            </a:r>
            <a:r>
              <a:rPr lang="en-US" sz="1600" dirty="0"/>
              <a:t>(</a:t>
            </a:r>
            <a:r>
              <a:rPr lang="en-US" sz="1600" dirty="0" smtClean="0"/>
              <a:t>tilesizeq1, tilesize2) </a:t>
            </a:r>
            <a:r>
              <a:rPr lang="en-US" sz="1600" dirty="0"/>
              <a:t>{</a:t>
            </a:r>
          </a:p>
          <a:p>
            <a:r>
              <a:rPr lang="en-US" sz="1600" dirty="0"/>
              <a:t>            </a:t>
            </a:r>
            <a:r>
              <a:rPr lang="en-US" sz="1600" dirty="0" smtClean="0"/>
              <a:t>	a</a:t>
            </a:r>
            <a:r>
              <a:rPr lang="en-US" sz="1600" dirty="0"/>
              <a:t>[i * M + j] = b</a:t>
            </a:r>
            <a:r>
              <a:rPr lang="en-US" sz="1600" dirty="0" smtClean="0"/>
              <a:t>[i * </a:t>
            </a:r>
            <a:r>
              <a:rPr lang="en-US" sz="1600" dirty="0"/>
              <a:t>M + j] + c[ i * M + j];</a:t>
            </a:r>
          </a:p>
          <a:p>
            <a:r>
              <a:rPr lang="en-US" sz="1600" dirty="0" smtClean="0"/>
              <a:t>	 }</a:t>
            </a:r>
          </a:p>
          <a:p>
            <a:r>
              <a:rPr lang="en-US" sz="1600" dirty="0" smtClean="0"/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498" y="3642649"/>
            <a:ext cx="4160939" cy="28007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AA0D91"/>
                </a:solidFill>
              </a:rPr>
              <a:t>struct</a:t>
            </a:r>
            <a:r>
              <a:rPr lang="en-US" sz="1600" dirty="0"/>
              <a:t> ABC{f</a:t>
            </a:r>
            <a:r>
              <a:rPr lang="en-US" sz="1600" dirty="0">
                <a:solidFill>
                  <a:srgbClr val="AA0D91"/>
                </a:solidFill>
              </a:rPr>
              <a:t>loat</a:t>
            </a:r>
            <a:r>
              <a:rPr lang="en-US" sz="1600" dirty="0"/>
              <a:t> a, </a:t>
            </a:r>
            <a:r>
              <a:rPr lang="en-US" sz="1600" dirty="0">
                <a:solidFill>
                  <a:srgbClr val="AA0D91"/>
                </a:solidFill>
              </a:rPr>
              <a:t>float</a:t>
            </a:r>
            <a:r>
              <a:rPr lang="en-US" sz="1600" dirty="0"/>
              <a:t> b, </a:t>
            </a:r>
            <a:r>
              <a:rPr lang="en-US" sz="1600" dirty="0">
                <a:solidFill>
                  <a:srgbClr val="AA0D91"/>
                </a:solidFill>
              </a:rPr>
              <a:t>float</a:t>
            </a:r>
            <a:r>
              <a:rPr lang="en-US" sz="1600" dirty="0"/>
              <a:t> c};</a:t>
            </a:r>
          </a:p>
          <a:p>
            <a:r>
              <a:rPr lang="en-US" sz="1600" dirty="0">
                <a:solidFill>
                  <a:srgbClr val="AA0D91"/>
                </a:solidFill>
              </a:rPr>
              <a:t>void</a:t>
            </a:r>
            <a:r>
              <a:rPr lang="en-US" sz="1600" dirty="0">
                <a:solidFill>
                  <a:srgbClr val="000000"/>
                </a:solidFill>
              </a:rPr>
              <a:t> offload(</a:t>
            </a:r>
            <a:r>
              <a:rPr lang="en-US" sz="1600" dirty="0" err="1">
                <a:solidFill>
                  <a:srgbClr val="AA0D91"/>
                </a:solidFill>
              </a:rPr>
              <a:t>struct</a:t>
            </a:r>
            <a:r>
              <a:rPr lang="en-US" sz="1600" dirty="0">
                <a:solidFill>
                  <a:srgbClr val="AA0D91"/>
                </a:solidFill>
              </a:rPr>
              <a:t> ABC </a:t>
            </a:r>
            <a:r>
              <a:rPr lang="en-US" sz="1600" dirty="0">
                <a:solidFill>
                  <a:srgbClr val="000000"/>
                </a:solidFill>
              </a:rPr>
              <a:t>*</a:t>
            </a:r>
            <a:r>
              <a:rPr lang="en-US" sz="1600" dirty="0" err="1">
                <a:solidFill>
                  <a:srgbClr val="000000"/>
                </a:solidFill>
              </a:rPr>
              <a:t>abc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</a:p>
          <a:p>
            <a:r>
              <a:rPr lang="en-US" sz="1600" dirty="0">
                <a:solidFill>
                  <a:srgbClr val="AA0D91"/>
                </a:solidFill>
              </a:rPr>
              <a:t>	        char</a:t>
            </a:r>
            <a:r>
              <a:rPr lang="en-US" sz="1600" dirty="0">
                <a:solidFill>
                  <a:srgbClr val="000000"/>
                </a:solidFill>
              </a:rPr>
              <a:t> *</a:t>
            </a:r>
            <a:r>
              <a:rPr lang="en-US" sz="1600" dirty="0" err="1">
                <a:solidFill>
                  <a:srgbClr val="000000"/>
                </a:solidFill>
              </a:rPr>
              <a:t>kernel_name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AA0D91"/>
                </a:solidFill>
              </a:rPr>
              <a:t>char</a:t>
            </a:r>
            <a:r>
              <a:rPr lang="en-US" sz="1600" dirty="0">
                <a:solidFill>
                  <a:srgbClr val="000000"/>
                </a:solidFill>
              </a:rPr>
              <a:t>* </a:t>
            </a:r>
            <a:r>
              <a:rPr lang="en-US" sz="1600" dirty="0" err="1">
                <a:solidFill>
                  <a:srgbClr val="000000"/>
                </a:solidFill>
              </a:rPr>
              <a:t>ocl_kernel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</a:rPr>
              <a:t>{ 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7400"/>
                </a:solidFill>
              </a:rPr>
              <a:t>//OpenCL Host Code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	..........</a:t>
            </a:r>
          </a:p>
          <a:p>
            <a:r>
              <a:rPr lang="en-US" sz="1600" dirty="0">
                <a:solidFill>
                  <a:srgbClr val="000000"/>
                </a:solidFill>
              </a:rPr>
              <a:t>}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err="1" smtClean="0">
                <a:solidFill>
                  <a:schemeClr val="tx2"/>
                </a:solidFill>
              </a:rPr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main()</a:t>
            </a:r>
            <a:r>
              <a:rPr lang="en-US" sz="1600" dirty="0" smtClean="0"/>
              <a:t>{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struct</a:t>
            </a:r>
            <a:r>
              <a:rPr lang="en-US" sz="1600" dirty="0" smtClean="0"/>
              <a:t> ABC *</a:t>
            </a:r>
            <a:r>
              <a:rPr lang="en-US" sz="1600" dirty="0" err="1" smtClean="0"/>
              <a:t>abc</a:t>
            </a:r>
            <a:r>
              <a:rPr lang="en-US" sz="1600" dirty="0" smtClean="0"/>
              <a:t> = …………</a:t>
            </a:r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b="1" dirty="0"/>
              <a:t>offload</a:t>
            </a:r>
            <a:r>
              <a:rPr lang="en-US" sz="1600" dirty="0" smtClean="0"/>
              <a:t>(</a:t>
            </a:r>
            <a:r>
              <a:rPr lang="en-US" sz="1600" dirty="0" err="1" smtClean="0"/>
              <a:t>abc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C0504D"/>
                </a:solidFill>
              </a:rPr>
              <a:t>”kernel_1”</a:t>
            </a:r>
            <a:r>
              <a:rPr lang="en-US" sz="1600" dirty="0" smtClean="0"/>
              <a:t>, </a:t>
            </a:r>
            <a:r>
              <a:rPr lang="en-US" sz="1600" dirty="0" err="1" smtClean="0"/>
              <a:t>Kernel_string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35842" y="3652973"/>
            <a:ext cx="4677183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/>
              <a:t>Kernel_string</a:t>
            </a:r>
            <a:r>
              <a:rPr lang="en-US" sz="1600" dirty="0">
                <a:solidFill>
                  <a:schemeClr val="tx2"/>
                </a:solidFill>
              </a:rPr>
              <a:t>=“</a:t>
            </a:r>
          </a:p>
          <a:p>
            <a:r>
              <a:rPr lang="en-US" sz="1600" dirty="0">
                <a:solidFill>
                  <a:srgbClr val="AA0D91"/>
                </a:solidFill>
              </a:rPr>
              <a:t>  </a:t>
            </a:r>
            <a:r>
              <a:rPr lang="en-US" sz="1600" dirty="0" err="1">
                <a:solidFill>
                  <a:srgbClr val="FF6600"/>
                </a:solidFill>
              </a:rPr>
              <a:t>struct</a:t>
            </a:r>
            <a:r>
              <a:rPr lang="en-US" sz="1600" dirty="0">
                <a:solidFill>
                  <a:srgbClr val="FF6600"/>
                </a:solidFill>
              </a:rPr>
              <a:t> ABC{float a, float b, float c};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void kernel_1(__global </a:t>
            </a:r>
            <a:r>
              <a:rPr lang="en-US" sz="1600" dirty="0" err="1">
                <a:solidFill>
                  <a:srgbClr val="FF6600"/>
                </a:solidFill>
              </a:rPr>
              <a:t>struct</a:t>
            </a:r>
            <a:r>
              <a:rPr lang="en-US" sz="1600" dirty="0">
                <a:solidFill>
                  <a:srgbClr val="FF6600"/>
                </a:solidFill>
              </a:rPr>
              <a:t> ABC *</a:t>
            </a:r>
            <a:r>
              <a:rPr lang="en-US" sz="1600" dirty="0" err="1">
                <a:solidFill>
                  <a:srgbClr val="FF6600"/>
                </a:solidFill>
              </a:rPr>
              <a:t>abc</a:t>
            </a:r>
            <a:r>
              <a:rPr lang="en-US" sz="1600" dirty="0">
                <a:solidFill>
                  <a:srgbClr val="FF6600"/>
                </a:solidFill>
              </a:rPr>
              <a:t>, </a:t>
            </a:r>
            <a:r>
              <a:rPr lang="en-US" sz="1600" dirty="0" err="1">
                <a:solidFill>
                  <a:srgbClr val="FF6600"/>
                </a:solidFill>
              </a:rPr>
              <a:t>int</a:t>
            </a:r>
            <a:r>
              <a:rPr lang="en-US" sz="1600" dirty="0">
                <a:solidFill>
                  <a:srgbClr val="FF6600"/>
                </a:solidFill>
              </a:rPr>
              <a:t> M, </a:t>
            </a:r>
            <a:r>
              <a:rPr lang="en-US" sz="1600" dirty="0" err="1">
                <a:solidFill>
                  <a:srgbClr val="FF6600"/>
                </a:solidFill>
              </a:rPr>
              <a:t>int</a:t>
            </a:r>
            <a:r>
              <a:rPr lang="en-US" sz="1600" dirty="0">
                <a:solidFill>
                  <a:srgbClr val="FF6600"/>
                </a:solidFill>
              </a:rPr>
              <a:t> N) 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{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     i = </a:t>
            </a:r>
            <a:r>
              <a:rPr lang="en-US" sz="1600" dirty="0" err="1">
                <a:solidFill>
                  <a:srgbClr val="FF6600"/>
                </a:solidFill>
              </a:rPr>
              <a:t>get_global_id</a:t>
            </a:r>
            <a:r>
              <a:rPr lang="en-US" sz="1600" dirty="0">
                <a:solidFill>
                  <a:srgbClr val="FF6600"/>
                </a:solidFill>
              </a:rPr>
              <a:t>(1);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     j = </a:t>
            </a:r>
            <a:r>
              <a:rPr lang="en-US" sz="1600" dirty="0" err="1">
                <a:solidFill>
                  <a:srgbClr val="FF6600"/>
                </a:solidFill>
              </a:rPr>
              <a:t>get_global_id</a:t>
            </a:r>
            <a:r>
              <a:rPr lang="en-US" sz="1600" dirty="0">
                <a:solidFill>
                  <a:srgbClr val="FF6600"/>
                </a:solidFill>
              </a:rPr>
              <a:t>(0);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     </a:t>
            </a:r>
            <a:r>
              <a:rPr lang="en-US" sz="1600" dirty="0" err="1">
                <a:solidFill>
                  <a:srgbClr val="FF6600"/>
                </a:solidFill>
              </a:rPr>
              <a:t>abc</a:t>
            </a:r>
            <a:r>
              <a:rPr lang="en-US" sz="1600" dirty="0">
                <a:solidFill>
                  <a:srgbClr val="FF6600"/>
                </a:solidFill>
              </a:rPr>
              <a:t>[i * M + j].a = </a:t>
            </a:r>
            <a:r>
              <a:rPr lang="en-US" sz="1600" dirty="0" err="1">
                <a:solidFill>
                  <a:srgbClr val="FF6600"/>
                </a:solidFill>
              </a:rPr>
              <a:t>abc</a:t>
            </a:r>
            <a:r>
              <a:rPr lang="en-US" sz="1600" dirty="0">
                <a:solidFill>
                  <a:srgbClr val="FF6600"/>
                </a:solidFill>
              </a:rPr>
              <a:t>[i * M + j].b + </a:t>
            </a:r>
            <a:r>
              <a:rPr lang="en-US" sz="1600" dirty="0" err="1">
                <a:solidFill>
                  <a:srgbClr val="FF6600"/>
                </a:solidFill>
              </a:rPr>
              <a:t>abc</a:t>
            </a:r>
            <a:r>
              <a:rPr lang="en-US" sz="1600" dirty="0">
                <a:solidFill>
                  <a:srgbClr val="FF6600"/>
                </a:solidFill>
              </a:rPr>
              <a:t>[ i * M + j].c;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  }</a:t>
            </a:r>
          </a:p>
          <a:p>
            <a:r>
              <a:rPr lang="en-US" sz="1600" dirty="0"/>
              <a:t>“;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6588" y="1332451"/>
            <a:ext cx="307392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Arch</a:t>
            </a:r>
            <a:r>
              <a:rPr lang="en-US" sz="1600" dirty="0" smtClean="0"/>
              <a:t> </a:t>
            </a:r>
            <a:r>
              <a:rPr lang="en-US" sz="1600" dirty="0" err="1" smtClean="0"/>
              <a:t>Intel_CPU</a:t>
            </a:r>
            <a:r>
              <a:rPr lang="en-US" sz="1600" dirty="0" smtClean="0"/>
              <a:t>  </a:t>
            </a:r>
            <a:endParaRPr lang="en-US" sz="1600" dirty="0"/>
          </a:p>
          <a:p>
            <a:r>
              <a:rPr lang="en-US" sz="1600" dirty="0"/>
              <a:t>  </a:t>
            </a:r>
            <a:r>
              <a:rPr lang="en-US" sz="1600" b="1" dirty="0"/>
              <a:t>Struct</a:t>
            </a:r>
            <a:r>
              <a:rPr lang="en-US" sz="1600" dirty="0"/>
              <a:t> </a:t>
            </a:r>
            <a:r>
              <a:rPr lang="en-US" sz="1600" dirty="0" smtClean="0"/>
              <a:t>ABC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dirty="0" smtClean="0"/>
              <a:t>    </a:t>
            </a:r>
            <a:r>
              <a:rPr lang="en-US" sz="1600" b="1" dirty="0" smtClean="0"/>
              <a:t>Field</a:t>
            </a:r>
            <a:r>
              <a:rPr lang="en-US" sz="1600" dirty="0" smtClean="0"/>
              <a:t> </a:t>
            </a:r>
            <a:r>
              <a:rPr lang="en-US" sz="1600" dirty="0"/>
              <a:t>fp </a:t>
            </a:r>
            <a:r>
              <a:rPr lang="en-US" sz="1600" dirty="0" smtClean="0"/>
              <a:t>a   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Field</a:t>
            </a:r>
            <a:r>
              <a:rPr lang="en-US" sz="1600" dirty="0" smtClean="0"/>
              <a:t> </a:t>
            </a:r>
            <a:r>
              <a:rPr lang="en-US" sz="1600" dirty="0"/>
              <a:t>fp </a:t>
            </a:r>
            <a:r>
              <a:rPr lang="en-US" sz="1600" dirty="0" smtClean="0"/>
              <a:t>b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b="1" dirty="0" smtClean="0"/>
              <a:t>Field</a:t>
            </a:r>
            <a:r>
              <a:rPr lang="en-US" sz="1600" dirty="0" smtClean="0"/>
              <a:t> </a:t>
            </a:r>
            <a:r>
              <a:rPr lang="en-US" sz="1600" dirty="0"/>
              <a:t>fp </a:t>
            </a:r>
            <a:r>
              <a:rPr lang="en-US" sz="1600" dirty="0" smtClean="0"/>
              <a:t>c      </a:t>
            </a:r>
            <a:endParaRPr lang="en-US" sz="1600" dirty="0"/>
          </a:p>
        </p:txBody>
      </p:sp>
      <p:sp>
        <p:nvSpPr>
          <p:cNvPr id="9" name="Down Arrow 8"/>
          <p:cNvSpPr/>
          <p:nvPr/>
        </p:nvSpPr>
        <p:spPr>
          <a:xfrm>
            <a:off x="4367437" y="2849542"/>
            <a:ext cx="278773" cy="4955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159"/>
            <a:ext cx="8229600" cy="974608"/>
          </a:xfrm>
        </p:spPr>
        <p:txBody>
          <a:bodyPr>
            <a:normAutofit/>
          </a:bodyPr>
          <a:lstStyle/>
          <a:p>
            <a:r>
              <a:rPr lang="en-US" dirty="0" smtClean="0"/>
              <a:t>Metadata Framework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7473" y="1384071"/>
            <a:ext cx="4904333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tx2"/>
                </a:solidFill>
              </a:rPr>
              <a:t>int</a:t>
            </a:r>
            <a:r>
              <a:rPr lang="en-US" sz="1600" dirty="0"/>
              <a:t> main()</a:t>
            </a:r>
            <a:r>
              <a:rPr lang="en-US" sz="1600" dirty="0" smtClean="0"/>
              <a:t>{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	forasync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FF0000"/>
                </a:solidFill>
              </a:rPr>
              <a:t>point</a:t>
            </a:r>
            <a:r>
              <a:rPr lang="en-US" sz="1600" dirty="0"/>
              <a:t>(i, j) </a:t>
            </a:r>
            <a:r>
              <a:rPr lang="en-US" sz="1600" dirty="0">
                <a:solidFill>
                  <a:srgbClr val="FF0000"/>
                </a:solidFill>
              </a:rPr>
              <a:t>size</a:t>
            </a:r>
            <a:r>
              <a:rPr lang="en-US" sz="1600" dirty="0"/>
              <a:t>(M, N) </a:t>
            </a:r>
            <a:r>
              <a:rPr lang="en-US" sz="1600" dirty="0">
                <a:solidFill>
                  <a:srgbClr val="FF0000"/>
                </a:solidFill>
              </a:rPr>
              <a:t>seq</a:t>
            </a:r>
            <a:r>
              <a:rPr lang="en-US" sz="1600" dirty="0"/>
              <a:t>(tilesize, tilesize) {</a:t>
            </a:r>
          </a:p>
          <a:p>
            <a:r>
              <a:rPr lang="en-US" sz="1600" dirty="0"/>
              <a:t>            </a:t>
            </a:r>
            <a:r>
              <a:rPr lang="en-US" sz="1600" dirty="0" smtClean="0"/>
              <a:t>	a</a:t>
            </a:r>
            <a:r>
              <a:rPr lang="en-US" sz="1600" dirty="0"/>
              <a:t>[i * M + j] = b</a:t>
            </a:r>
            <a:r>
              <a:rPr lang="en-US" sz="1600" dirty="0" smtClean="0"/>
              <a:t>[i * </a:t>
            </a:r>
            <a:r>
              <a:rPr lang="en-US" sz="1600" dirty="0"/>
              <a:t>M + j] + c[ i * M + j];</a:t>
            </a:r>
          </a:p>
          <a:p>
            <a:r>
              <a:rPr lang="en-US" sz="1600" dirty="0" smtClean="0"/>
              <a:t>	 }</a:t>
            </a:r>
          </a:p>
          <a:p>
            <a:r>
              <a:rPr lang="en-US" sz="1600" dirty="0" smtClean="0"/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498" y="3601353"/>
            <a:ext cx="4160939" cy="28007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AA0D91"/>
                </a:solidFill>
              </a:rPr>
              <a:t>s</a:t>
            </a:r>
            <a:r>
              <a:rPr lang="en-US" sz="1600" dirty="0" err="1" smtClean="0">
                <a:solidFill>
                  <a:srgbClr val="AA0D91"/>
                </a:solidFill>
              </a:rPr>
              <a:t>truct</a:t>
            </a:r>
            <a:r>
              <a:rPr lang="en-US" sz="1600" dirty="0" smtClean="0"/>
              <a:t> AB{f</a:t>
            </a:r>
            <a:r>
              <a:rPr lang="en-US" sz="1600" dirty="0" smtClean="0">
                <a:solidFill>
                  <a:srgbClr val="AA0D91"/>
                </a:solidFill>
              </a:rPr>
              <a:t>loat</a:t>
            </a:r>
            <a:r>
              <a:rPr lang="en-US" sz="1600" dirty="0" smtClean="0"/>
              <a:t> a, </a:t>
            </a:r>
            <a:r>
              <a:rPr lang="en-US" sz="1600" dirty="0" smtClean="0">
                <a:solidFill>
                  <a:srgbClr val="AA0D91"/>
                </a:solidFill>
              </a:rPr>
              <a:t>float</a:t>
            </a:r>
            <a:r>
              <a:rPr lang="en-US" sz="1600" dirty="0" smtClean="0"/>
              <a:t> b};</a:t>
            </a:r>
            <a:endParaRPr lang="en-US" sz="1600" dirty="0"/>
          </a:p>
          <a:p>
            <a:r>
              <a:rPr lang="en-US" sz="1600" dirty="0" smtClean="0">
                <a:solidFill>
                  <a:srgbClr val="AA0D91"/>
                </a:solidFill>
              </a:rPr>
              <a:t>void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offload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err="1">
                <a:solidFill>
                  <a:srgbClr val="AA0D91"/>
                </a:solidFill>
              </a:rPr>
              <a:t>struct</a:t>
            </a:r>
            <a:r>
              <a:rPr lang="en-US" sz="1600" dirty="0">
                <a:solidFill>
                  <a:srgbClr val="AA0D91"/>
                </a:solidFill>
              </a:rPr>
              <a:t> </a:t>
            </a:r>
            <a:r>
              <a:rPr lang="en-US" sz="1600" dirty="0" smtClean="0">
                <a:solidFill>
                  <a:srgbClr val="AA0D91"/>
                </a:solidFill>
              </a:rPr>
              <a:t>AB </a:t>
            </a:r>
            <a:r>
              <a:rPr lang="en-US" sz="1600" dirty="0">
                <a:solidFill>
                  <a:srgbClr val="000000"/>
                </a:solidFill>
              </a:rPr>
              <a:t>*</a:t>
            </a:r>
            <a:r>
              <a:rPr lang="en-US" sz="1600" dirty="0" err="1" smtClean="0">
                <a:solidFill>
                  <a:srgbClr val="000000"/>
                </a:solidFill>
              </a:rPr>
              <a:t>ab</a:t>
            </a:r>
            <a:r>
              <a:rPr lang="en-US" sz="1600" dirty="0" smtClean="0">
                <a:solidFill>
                  <a:srgbClr val="000000"/>
                </a:solidFill>
              </a:rPr>
              <a:t>, f</a:t>
            </a:r>
            <a:r>
              <a:rPr lang="en-US" sz="1600" dirty="0" smtClean="0">
                <a:solidFill>
                  <a:srgbClr val="AA0D91"/>
                </a:solidFill>
              </a:rPr>
              <a:t>loat</a:t>
            </a:r>
            <a:r>
              <a:rPr lang="en-US" sz="1600" dirty="0" smtClean="0">
                <a:solidFill>
                  <a:srgbClr val="000000"/>
                </a:solidFill>
              </a:rPr>
              <a:t> * c, 			        </a:t>
            </a:r>
            <a:r>
              <a:rPr lang="en-US" sz="1600" dirty="0" smtClean="0">
                <a:solidFill>
                  <a:srgbClr val="AA0D91"/>
                </a:solidFill>
              </a:rPr>
              <a:t>char </a:t>
            </a:r>
            <a:r>
              <a:rPr lang="en-US" sz="1600" dirty="0" smtClean="0">
                <a:solidFill>
                  <a:srgbClr val="000000"/>
                </a:solidFill>
              </a:rPr>
              <a:t>*</a:t>
            </a:r>
            <a:r>
              <a:rPr lang="en-US" sz="1600" dirty="0" err="1">
                <a:solidFill>
                  <a:srgbClr val="000000"/>
                </a:solidFill>
              </a:rPr>
              <a:t>kernel_name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AA0D91"/>
                </a:solidFill>
              </a:rPr>
              <a:t>char</a:t>
            </a:r>
            <a:r>
              <a:rPr lang="en-US" sz="1600" dirty="0">
                <a:solidFill>
                  <a:srgbClr val="000000"/>
                </a:solidFill>
              </a:rPr>
              <a:t>* </a:t>
            </a:r>
            <a:r>
              <a:rPr lang="en-US" sz="1600" dirty="0" err="1">
                <a:solidFill>
                  <a:srgbClr val="000000"/>
                </a:solidFill>
              </a:rPr>
              <a:t>ocl_kernel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</a:rPr>
              <a:t>{ </a:t>
            </a:r>
          </a:p>
          <a:p>
            <a:r>
              <a:rPr lang="en-US" sz="1600" dirty="0">
                <a:solidFill>
                  <a:srgbClr val="000000"/>
                </a:solidFill>
              </a:rPr>
              <a:t>  </a:t>
            </a:r>
            <a:r>
              <a:rPr lang="en-US" sz="1600" dirty="0">
                <a:solidFill>
                  <a:srgbClr val="007400"/>
                </a:solidFill>
              </a:rPr>
              <a:t>/</a:t>
            </a:r>
            <a:r>
              <a:rPr lang="en-US" sz="1600" dirty="0" smtClean="0">
                <a:solidFill>
                  <a:srgbClr val="007400"/>
                </a:solidFill>
              </a:rPr>
              <a:t>/OpenCL Host Code</a:t>
            </a: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	..........</a:t>
            </a:r>
          </a:p>
          <a:p>
            <a:r>
              <a:rPr lang="en-US" sz="1600" dirty="0" smtClean="0">
                <a:solidFill>
                  <a:srgbClr val="000000"/>
                </a:solidFill>
              </a:rPr>
              <a:t>}</a:t>
            </a:r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err="1" smtClean="0">
                <a:solidFill>
                  <a:schemeClr val="tx2"/>
                </a:solidFill>
              </a:rPr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main()</a:t>
            </a:r>
            <a:r>
              <a:rPr lang="en-US" sz="1600" dirty="0" smtClean="0"/>
              <a:t>{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struct</a:t>
            </a:r>
            <a:r>
              <a:rPr lang="en-US" sz="1600" dirty="0" smtClean="0"/>
              <a:t> AB *</a:t>
            </a:r>
            <a:r>
              <a:rPr lang="en-US" sz="1600" dirty="0" err="1" smtClean="0"/>
              <a:t>ab</a:t>
            </a:r>
            <a:r>
              <a:rPr lang="en-US" sz="1600" dirty="0" smtClean="0"/>
              <a:t> = …………</a:t>
            </a:r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	</a:t>
            </a:r>
            <a:r>
              <a:rPr lang="en-US" sz="1600" b="1" dirty="0"/>
              <a:t>offload</a:t>
            </a:r>
            <a:r>
              <a:rPr lang="en-US" sz="1600" dirty="0" smtClean="0"/>
              <a:t>(</a:t>
            </a:r>
            <a:r>
              <a:rPr lang="en-US" sz="1600" dirty="0" err="1" smtClean="0"/>
              <a:t>ab</a:t>
            </a:r>
            <a:r>
              <a:rPr lang="en-US" sz="1600" dirty="0" smtClean="0"/>
              <a:t>, c, </a:t>
            </a:r>
            <a:r>
              <a:rPr lang="en-US" sz="1600" dirty="0" smtClean="0">
                <a:solidFill>
                  <a:srgbClr val="C0504D"/>
                </a:solidFill>
              </a:rPr>
              <a:t>”kernel_1”</a:t>
            </a:r>
            <a:r>
              <a:rPr lang="en-US" sz="1600" dirty="0" smtClean="0"/>
              <a:t>, </a:t>
            </a:r>
            <a:r>
              <a:rPr lang="en-US" sz="1600" dirty="0" err="1" smtClean="0"/>
              <a:t>Kernel_string</a:t>
            </a:r>
            <a:r>
              <a:rPr lang="en-US" sz="1600" dirty="0" smtClean="0"/>
              <a:t>);</a:t>
            </a:r>
          </a:p>
          <a:p>
            <a:r>
              <a:rPr lang="en-US" sz="1600" dirty="0" smtClean="0"/>
              <a:t>}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66817" y="3611677"/>
            <a:ext cx="4677183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 smtClean="0"/>
              <a:t>Kernel_string</a:t>
            </a:r>
            <a:r>
              <a:rPr lang="en-US" sz="1600" dirty="0" smtClean="0">
                <a:solidFill>
                  <a:schemeClr val="tx2"/>
                </a:solidFill>
              </a:rPr>
              <a:t>=“</a:t>
            </a:r>
          </a:p>
          <a:p>
            <a:r>
              <a:rPr lang="en-US" sz="1600" dirty="0">
                <a:solidFill>
                  <a:srgbClr val="AA0D91"/>
                </a:solidFill>
              </a:rPr>
              <a:t> </a:t>
            </a:r>
            <a:r>
              <a:rPr lang="en-US" sz="1600" dirty="0" smtClean="0">
                <a:solidFill>
                  <a:srgbClr val="AA0D91"/>
                </a:solidFill>
              </a:rPr>
              <a:t> </a:t>
            </a:r>
            <a:r>
              <a:rPr lang="en-US" sz="1600" dirty="0" err="1" smtClean="0">
                <a:solidFill>
                  <a:srgbClr val="FF6600"/>
                </a:solidFill>
              </a:rPr>
              <a:t>struct</a:t>
            </a:r>
            <a:r>
              <a:rPr lang="en-US" sz="1600" dirty="0" smtClean="0">
                <a:solidFill>
                  <a:srgbClr val="FF6600"/>
                </a:solidFill>
              </a:rPr>
              <a:t> AB{</a:t>
            </a:r>
            <a:r>
              <a:rPr lang="en-US" sz="1600" dirty="0">
                <a:solidFill>
                  <a:srgbClr val="FF6600"/>
                </a:solidFill>
              </a:rPr>
              <a:t>float a, float </a:t>
            </a:r>
            <a:r>
              <a:rPr lang="en-US" sz="1600" dirty="0" smtClean="0">
                <a:solidFill>
                  <a:srgbClr val="FF6600"/>
                </a:solidFill>
              </a:rPr>
              <a:t>b};</a:t>
            </a:r>
          </a:p>
          <a:p>
            <a:r>
              <a:rPr lang="en-US" sz="1600" dirty="0" smtClean="0">
                <a:solidFill>
                  <a:srgbClr val="FF6600"/>
                </a:solidFill>
              </a:rPr>
              <a:t>  void kernel_1(__global </a:t>
            </a:r>
            <a:r>
              <a:rPr lang="en-US" sz="1600" dirty="0" err="1" smtClean="0">
                <a:solidFill>
                  <a:srgbClr val="FF6600"/>
                </a:solidFill>
              </a:rPr>
              <a:t>struct</a:t>
            </a:r>
            <a:r>
              <a:rPr lang="en-US" sz="1600" dirty="0" smtClean="0">
                <a:solidFill>
                  <a:srgbClr val="FF6600"/>
                </a:solidFill>
              </a:rPr>
              <a:t> AB *</a:t>
            </a:r>
            <a:r>
              <a:rPr lang="en-US" sz="1600" dirty="0" err="1" smtClean="0">
                <a:solidFill>
                  <a:srgbClr val="FF6600"/>
                </a:solidFill>
              </a:rPr>
              <a:t>ab</a:t>
            </a:r>
            <a:r>
              <a:rPr lang="en-US" sz="1600" dirty="0" smtClean="0">
                <a:solidFill>
                  <a:srgbClr val="FF6600"/>
                </a:solidFill>
              </a:rPr>
              <a:t>, </a:t>
            </a:r>
          </a:p>
          <a:p>
            <a:r>
              <a:rPr lang="en-US" sz="1600" dirty="0">
                <a:solidFill>
                  <a:srgbClr val="FF6600"/>
                </a:solidFill>
              </a:rPr>
              <a:t>	</a:t>
            </a:r>
            <a:r>
              <a:rPr lang="en-US" sz="1600" dirty="0" smtClean="0">
                <a:solidFill>
                  <a:srgbClr val="FF6600"/>
                </a:solidFill>
              </a:rPr>
              <a:t>			__global float *c, </a:t>
            </a:r>
            <a:r>
              <a:rPr lang="en-US" sz="1600" dirty="0" err="1" smtClean="0">
                <a:solidFill>
                  <a:srgbClr val="FF6600"/>
                </a:solidFill>
              </a:rPr>
              <a:t>int</a:t>
            </a:r>
            <a:r>
              <a:rPr lang="en-US" sz="1600" dirty="0" smtClean="0">
                <a:solidFill>
                  <a:srgbClr val="FF6600"/>
                </a:solidFill>
              </a:rPr>
              <a:t> M, </a:t>
            </a:r>
            <a:r>
              <a:rPr lang="en-US" sz="1600" dirty="0" err="1" smtClean="0">
                <a:solidFill>
                  <a:srgbClr val="FF6600"/>
                </a:solidFill>
              </a:rPr>
              <a:t>int</a:t>
            </a:r>
            <a:r>
              <a:rPr lang="en-US" sz="1600" dirty="0">
                <a:solidFill>
                  <a:srgbClr val="FF6600"/>
                </a:solidFill>
              </a:rPr>
              <a:t> </a:t>
            </a:r>
            <a:r>
              <a:rPr lang="en-US" sz="1600" dirty="0" smtClean="0">
                <a:solidFill>
                  <a:srgbClr val="FF6600"/>
                </a:solidFill>
              </a:rPr>
              <a:t>N) {</a:t>
            </a:r>
          </a:p>
          <a:p>
            <a:r>
              <a:rPr lang="en-US" sz="1600" dirty="0" smtClean="0">
                <a:solidFill>
                  <a:srgbClr val="FF6600"/>
                </a:solidFill>
              </a:rPr>
              <a:t>       i = </a:t>
            </a:r>
            <a:r>
              <a:rPr lang="en-US" sz="1600" dirty="0" err="1" smtClean="0">
                <a:solidFill>
                  <a:srgbClr val="FF6600"/>
                </a:solidFill>
              </a:rPr>
              <a:t>get_global_id</a:t>
            </a:r>
            <a:r>
              <a:rPr lang="en-US" sz="1600" dirty="0" smtClean="0">
                <a:solidFill>
                  <a:srgbClr val="FF6600"/>
                </a:solidFill>
              </a:rPr>
              <a:t>(1);</a:t>
            </a:r>
            <a:endParaRPr lang="en-US" sz="1600" dirty="0">
              <a:solidFill>
                <a:srgbClr val="FF6600"/>
              </a:solidFill>
            </a:endParaRPr>
          </a:p>
          <a:p>
            <a:r>
              <a:rPr lang="en-US" sz="1600" dirty="0" smtClean="0">
                <a:solidFill>
                  <a:srgbClr val="FF6600"/>
                </a:solidFill>
              </a:rPr>
              <a:t>       j </a:t>
            </a:r>
            <a:r>
              <a:rPr lang="en-US" sz="1600" dirty="0">
                <a:solidFill>
                  <a:srgbClr val="FF6600"/>
                </a:solidFill>
              </a:rPr>
              <a:t>= </a:t>
            </a:r>
            <a:r>
              <a:rPr lang="en-US" sz="1600" dirty="0" err="1">
                <a:solidFill>
                  <a:srgbClr val="FF6600"/>
                </a:solidFill>
              </a:rPr>
              <a:t>get_global_id</a:t>
            </a:r>
            <a:r>
              <a:rPr lang="en-US" sz="1600" dirty="0" smtClean="0">
                <a:solidFill>
                  <a:srgbClr val="FF6600"/>
                </a:solidFill>
              </a:rPr>
              <a:t>(0);</a:t>
            </a:r>
          </a:p>
          <a:p>
            <a:r>
              <a:rPr lang="en-US" sz="1600" dirty="0">
                <a:solidFill>
                  <a:srgbClr val="FF6600"/>
                </a:solidFill>
              </a:rPr>
              <a:t> </a:t>
            </a:r>
            <a:r>
              <a:rPr lang="en-US" sz="1600" dirty="0" smtClean="0">
                <a:solidFill>
                  <a:srgbClr val="FF6600"/>
                </a:solidFill>
              </a:rPr>
              <a:t>      </a:t>
            </a:r>
            <a:r>
              <a:rPr lang="en-US" sz="1600" dirty="0" err="1" smtClean="0">
                <a:solidFill>
                  <a:srgbClr val="FF6600"/>
                </a:solidFill>
              </a:rPr>
              <a:t>ab</a:t>
            </a:r>
            <a:r>
              <a:rPr lang="en-US" sz="1600" dirty="0" smtClean="0">
                <a:solidFill>
                  <a:srgbClr val="FF6600"/>
                </a:solidFill>
              </a:rPr>
              <a:t>[</a:t>
            </a:r>
            <a:r>
              <a:rPr lang="en-US" sz="1600" dirty="0">
                <a:solidFill>
                  <a:srgbClr val="FF6600"/>
                </a:solidFill>
              </a:rPr>
              <a:t>i * M + j</a:t>
            </a:r>
            <a:r>
              <a:rPr lang="en-US" sz="1600" dirty="0" smtClean="0">
                <a:solidFill>
                  <a:srgbClr val="FF6600"/>
                </a:solidFill>
              </a:rPr>
              <a:t>].a </a:t>
            </a:r>
            <a:r>
              <a:rPr lang="en-US" sz="1600" dirty="0">
                <a:solidFill>
                  <a:srgbClr val="FF6600"/>
                </a:solidFill>
              </a:rPr>
              <a:t>= </a:t>
            </a:r>
            <a:r>
              <a:rPr lang="en-US" sz="1600" dirty="0" err="1" smtClean="0">
                <a:solidFill>
                  <a:srgbClr val="FF6600"/>
                </a:solidFill>
              </a:rPr>
              <a:t>ab</a:t>
            </a:r>
            <a:r>
              <a:rPr lang="en-US" sz="1600" dirty="0" smtClean="0">
                <a:solidFill>
                  <a:srgbClr val="FF6600"/>
                </a:solidFill>
              </a:rPr>
              <a:t>[i * </a:t>
            </a:r>
            <a:r>
              <a:rPr lang="en-US" sz="1600" dirty="0">
                <a:solidFill>
                  <a:srgbClr val="FF6600"/>
                </a:solidFill>
              </a:rPr>
              <a:t>M + j</a:t>
            </a:r>
            <a:r>
              <a:rPr lang="en-US" sz="1600" dirty="0" smtClean="0">
                <a:solidFill>
                  <a:srgbClr val="FF6600"/>
                </a:solidFill>
              </a:rPr>
              <a:t>].b </a:t>
            </a:r>
            <a:r>
              <a:rPr lang="en-US" sz="1600" dirty="0">
                <a:solidFill>
                  <a:srgbClr val="FF6600"/>
                </a:solidFill>
              </a:rPr>
              <a:t>+ </a:t>
            </a:r>
            <a:r>
              <a:rPr lang="en-US" sz="1600" dirty="0" smtClean="0">
                <a:solidFill>
                  <a:srgbClr val="FF6600"/>
                </a:solidFill>
              </a:rPr>
              <a:t>c</a:t>
            </a:r>
            <a:r>
              <a:rPr lang="en-US" sz="1600" dirty="0">
                <a:solidFill>
                  <a:srgbClr val="FF6600"/>
                </a:solidFill>
              </a:rPr>
              <a:t>[ i * M + j</a:t>
            </a:r>
            <a:r>
              <a:rPr lang="en-US" sz="1600" dirty="0" smtClean="0">
                <a:solidFill>
                  <a:srgbClr val="FF6600"/>
                </a:solidFill>
              </a:rPr>
              <a:t>];</a:t>
            </a:r>
            <a:endParaRPr lang="en-US" sz="1600" dirty="0">
              <a:solidFill>
                <a:srgbClr val="FF6600"/>
              </a:solidFill>
            </a:endParaRPr>
          </a:p>
          <a:p>
            <a:r>
              <a:rPr lang="en-US" sz="1600" dirty="0">
                <a:solidFill>
                  <a:srgbClr val="FF6600"/>
                </a:solidFill>
              </a:rPr>
              <a:t> </a:t>
            </a:r>
            <a:r>
              <a:rPr lang="en-US" sz="1600" dirty="0" smtClean="0">
                <a:solidFill>
                  <a:srgbClr val="FF6600"/>
                </a:solidFill>
              </a:rPr>
              <a:t>  }</a:t>
            </a:r>
          </a:p>
          <a:p>
            <a:r>
              <a:rPr lang="en-US" sz="1600" dirty="0" smtClean="0"/>
              <a:t>“;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3158" y="1384673"/>
            <a:ext cx="3073920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/>
              <a:t>Arch</a:t>
            </a:r>
            <a:r>
              <a:rPr lang="en-US" sz="1600" dirty="0" smtClean="0"/>
              <a:t> AMD_CPU  </a:t>
            </a:r>
            <a:endParaRPr lang="en-US" sz="1600" dirty="0"/>
          </a:p>
          <a:p>
            <a:r>
              <a:rPr lang="en-US" sz="1600" dirty="0"/>
              <a:t>  </a:t>
            </a:r>
            <a:r>
              <a:rPr lang="en-US" sz="1600" b="1" dirty="0"/>
              <a:t>Struct</a:t>
            </a:r>
            <a:r>
              <a:rPr lang="en-US" sz="1600" dirty="0"/>
              <a:t> </a:t>
            </a:r>
            <a:r>
              <a:rPr lang="en-US" sz="1600" dirty="0" smtClean="0"/>
              <a:t>AB</a:t>
            </a:r>
            <a:endParaRPr lang="en-US" sz="1600" dirty="0"/>
          </a:p>
          <a:p>
            <a:r>
              <a:rPr lang="en-US" sz="1600" dirty="0"/>
              <a:t>    </a:t>
            </a:r>
            <a:r>
              <a:rPr lang="en-US" sz="1600" dirty="0" smtClean="0"/>
              <a:t>    </a:t>
            </a:r>
            <a:r>
              <a:rPr lang="en-US" sz="1600" b="1" dirty="0" smtClean="0"/>
              <a:t>Field</a:t>
            </a:r>
            <a:r>
              <a:rPr lang="en-US" sz="1600" dirty="0" smtClean="0"/>
              <a:t> </a:t>
            </a:r>
            <a:r>
              <a:rPr lang="en-US" sz="1600" dirty="0"/>
              <a:t>fp </a:t>
            </a:r>
            <a:r>
              <a:rPr lang="en-US" sz="1600" dirty="0" smtClean="0"/>
              <a:t>a    </a:t>
            </a:r>
          </a:p>
          <a:p>
            <a:r>
              <a:rPr lang="en-US" sz="1600" b="1" dirty="0"/>
              <a:t> </a:t>
            </a:r>
            <a:r>
              <a:rPr lang="en-US" sz="1600" b="1" dirty="0" smtClean="0"/>
              <a:t>       Field</a:t>
            </a:r>
            <a:r>
              <a:rPr lang="en-US" sz="1600" dirty="0" smtClean="0"/>
              <a:t> </a:t>
            </a:r>
            <a:r>
              <a:rPr lang="en-US" sz="1600" dirty="0"/>
              <a:t>fp </a:t>
            </a:r>
            <a:r>
              <a:rPr lang="en-US" sz="1600" dirty="0" smtClean="0"/>
              <a:t>b 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367437" y="2859866"/>
            <a:ext cx="278773" cy="4955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5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Metadata layout framework</a:t>
            </a:r>
            <a:br>
              <a:rPr lang="en-US" dirty="0"/>
            </a:br>
            <a:r>
              <a:rPr lang="en-US" dirty="0"/>
              <a:t>Current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transformation depends upon the names of the fields. </a:t>
            </a:r>
          </a:p>
          <a:p>
            <a:pPr lvl="1"/>
            <a:r>
              <a:rPr lang="en-US" dirty="0" smtClean="0"/>
              <a:t>One can use a smart variable renaming scheme</a:t>
            </a:r>
          </a:p>
          <a:p>
            <a:endParaRPr lang="en-US" dirty="0" smtClean="0"/>
          </a:p>
          <a:p>
            <a:r>
              <a:rPr lang="en-US" dirty="0" smtClean="0"/>
              <a:t>Assumes a strongly typed program.</a:t>
            </a:r>
          </a:p>
          <a:p>
            <a:pPr lvl="1"/>
            <a:r>
              <a:rPr lang="en-US" dirty="0" smtClean="0"/>
              <a:t>Pointer manipulations are hard to transform between layouts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Cannot handle pointer swaps between fields of different layout groups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67937"/>
              </p:ext>
            </p:extLst>
          </p:nvPr>
        </p:nvGraphicFramePr>
        <p:xfrm>
          <a:off x="604978" y="2386562"/>
          <a:ext cx="8215748" cy="3969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03261"/>
                <a:gridCol w="3168931"/>
                <a:gridCol w="1302782"/>
                <a:gridCol w="969456"/>
                <a:gridCol w="1671318"/>
              </a:tblGrid>
              <a:tr h="6952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Description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Original </a:t>
                      </a:r>
                    </a:p>
                    <a:p>
                      <a:pPr algn="ctr"/>
                      <a:r>
                        <a:rPr lang="en-US" b="1" dirty="0" smtClean="0"/>
                        <a:t>Layout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Num</a:t>
                      </a:r>
                      <a:r>
                        <a:rPr lang="en-US" b="1" dirty="0" smtClean="0"/>
                        <a:t> of</a:t>
                      </a:r>
                    </a:p>
                    <a:p>
                      <a:pPr algn="ctr"/>
                      <a:r>
                        <a:rPr lang="en-US" b="1" dirty="0" smtClean="0"/>
                        <a:t> Fields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Input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7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NBody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N-Body Simulation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32K nodes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Medical Imaging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Image Registration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 x 256 x 256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SRAD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Speckle Reducing Anisotropic Diffusion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5020 x 4580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Seismic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Seismic Wave Simulation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4096 x 4096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27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MRIQ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Matrix Q Computation for 3D Magnetic Resonance Image Reconstruction in 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Non-Cartesian Space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x</a:t>
                      </a:r>
                      <a:r>
                        <a:rPr lang="en-US" baseline="0" dirty="0" smtClean="0"/>
                        <a:t> 64 x 64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23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Experimental S</a:t>
            </a:r>
            <a:r>
              <a:rPr lang="en-US" dirty="0" smtClean="0"/>
              <a:t>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038589"/>
              </p:ext>
            </p:extLst>
          </p:nvPr>
        </p:nvGraphicFramePr>
        <p:xfrm>
          <a:off x="334817" y="2713182"/>
          <a:ext cx="8351982" cy="2494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2092"/>
                <a:gridCol w="1651000"/>
                <a:gridCol w="1408546"/>
                <a:gridCol w="1174363"/>
                <a:gridCol w="819701"/>
                <a:gridCol w="1193140"/>
                <a:gridCol w="11931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Vendor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Type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Model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Freq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Cores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L1$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L2$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X5660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 GHz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12(HT)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192 </a:t>
                      </a:r>
                      <a:r>
                        <a:rPr lang="en-US" dirty="0" smtClean="0"/>
                        <a:t>KB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MB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Integrated GPU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I7-3770U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1.15 GHz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N.A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N.A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NVIDIA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Discrete GPU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Tesla M2050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575 MHz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 KB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768 KB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A10-5800K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1.4GHz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4(HT)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 KB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Integrated GPU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Radeon HD 7660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800MHz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N.A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N.A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10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Experimental </a:t>
            </a:r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830875"/>
            <a:ext cx="8229600" cy="38571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Timing</a:t>
            </a:r>
            <a:endParaRPr lang="en-US" sz="2400" dirty="0"/>
          </a:p>
          <a:p>
            <a:pPr lvl="1"/>
            <a:r>
              <a:rPr lang="en-US" sz="2000" dirty="0" smtClean="0"/>
              <a:t>Minimum time over 5 runs</a:t>
            </a:r>
          </a:p>
          <a:p>
            <a:r>
              <a:rPr lang="en-US" sz="2400" dirty="0"/>
              <a:t>Normalized </a:t>
            </a:r>
            <a:r>
              <a:rPr lang="en-US" sz="2400" dirty="0" smtClean="0"/>
              <a:t>Time</a:t>
            </a:r>
          </a:p>
          <a:p>
            <a:pPr lvl="1"/>
            <a:r>
              <a:rPr lang="en-US" sz="2000" dirty="0" smtClean="0"/>
              <a:t>Layouts are compared to the fastest layout implementation on each architecture.</a:t>
            </a:r>
          </a:p>
          <a:p>
            <a:r>
              <a:rPr lang="en-US" sz="2400" dirty="0" smtClean="0"/>
              <a:t>Overheads</a:t>
            </a:r>
          </a:p>
          <a:p>
            <a:pPr lvl="1"/>
            <a:r>
              <a:rPr lang="en-US" sz="2000" dirty="0" smtClean="0"/>
              <a:t>Data communication</a:t>
            </a:r>
          </a:p>
          <a:p>
            <a:pPr lvl="1"/>
            <a:r>
              <a:rPr lang="en-US" sz="2000" dirty="0" smtClean="0"/>
              <a:t>OpenCL kernel creation/ launching</a:t>
            </a:r>
          </a:p>
          <a:p>
            <a:r>
              <a:rPr lang="en-US" sz="2400" dirty="0" smtClean="0"/>
              <a:t>Layouts</a:t>
            </a:r>
          </a:p>
          <a:p>
            <a:pPr lvl="1"/>
            <a:r>
              <a:rPr lang="en-US" sz="2000" dirty="0" smtClean="0"/>
              <a:t>AOS: Array of Structures</a:t>
            </a:r>
          </a:p>
          <a:p>
            <a:pPr lvl="1"/>
            <a:r>
              <a:rPr lang="en-US" sz="2000" dirty="0" smtClean="0"/>
              <a:t>SOA: Structure of Arrays</a:t>
            </a:r>
          </a:p>
          <a:p>
            <a:pPr lvl="1"/>
            <a:r>
              <a:rPr lang="en-US" sz="2000" dirty="0" smtClean="0"/>
              <a:t>AOS1: Intermediate Hybrid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71777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2" y="0"/>
            <a:ext cx="8229600" cy="9525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9472" y="1149978"/>
            <a:ext cx="8229600" cy="43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Medical Imaging benchmark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6705" y="5683877"/>
            <a:ext cx="8229600" cy="1037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Array of structures (AOS) is better for the CPUs.</a:t>
            </a:r>
          </a:p>
          <a:p>
            <a:pPr lvl="1"/>
            <a:r>
              <a:rPr lang="en-US" sz="2000" dirty="0" smtClean="0"/>
              <a:t>Kernel benefits from spatial locality</a:t>
            </a:r>
          </a:p>
          <a:p>
            <a:r>
              <a:rPr lang="en-US" sz="2400" dirty="0" smtClean="0"/>
              <a:t>Structure of arrays (SOA) is better for the GPUs.</a:t>
            </a:r>
          </a:p>
          <a:p>
            <a:pPr lvl="1"/>
            <a:r>
              <a:rPr lang="en-US" sz="2000" dirty="0" smtClean="0"/>
              <a:t>Due to coalescing</a:t>
            </a:r>
          </a:p>
          <a:p>
            <a:endParaRPr lang="en-US" sz="2400" dirty="0"/>
          </a:p>
        </p:txBody>
      </p:sp>
      <p:pic>
        <p:nvPicPr>
          <p:cNvPr id="3" name="Picture 2" descr="cpu-medical-ucal_new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59" y="1748517"/>
            <a:ext cx="6355579" cy="36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0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like to thank the Habanero team at Rice University for their support.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would also like to thank the reviewers for their valuable feedback.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72" y="21166"/>
            <a:ext cx="8229600" cy="814917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" name="Picture 4" descr="cpu-seismic-kernel_new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04" y="1859453"/>
            <a:ext cx="6421234" cy="365760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472" y="1133045"/>
            <a:ext cx="8229600" cy="43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Seismic benchmark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6705" y="5715626"/>
            <a:ext cx="8229600" cy="100584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Array of structures(AOS) is better for the AMD CPU.</a:t>
            </a:r>
          </a:p>
          <a:p>
            <a:pPr lvl="1"/>
            <a:r>
              <a:rPr lang="en-US" sz="2000" dirty="0" smtClean="0"/>
              <a:t>Possibly due to cache associativity on CPUs</a:t>
            </a:r>
          </a:p>
          <a:p>
            <a:r>
              <a:rPr lang="en-US" sz="2400" dirty="0" smtClean="0"/>
              <a:t>Structure of arrays(SOA) is better for the INTEL CPU and GPUs.</a:t>
            </a:r>
          </a:p>
          <a:p>
            <a:pPr lvl="1"/>
            <a:r>
              <a:rPr lang="en-US" sz="2000" dirty="0" smtClean="0"/>
              <a:t>Coalescing for GPUs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023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21"/>
            <a:ext cx="8229600" cy="804862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472" y="1015998"/>
            <a:ext cx="8229600" cy="43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MRIQ benchmark</a:t>
            </a:r>
            <a:endParaRPr lang="en-US" sz="2400" dirty="0"/>
          </a:p>
        </p:txBody>
      </p:sp>
      <p:pic>
        <p:nvPicPr>
          <p:cNvPr id="3" name="Picture 2" descr="cpu-mriq_n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019" y="1765290"/>
            <a:ext cx="6400800" cy="365337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6705" y="5577417"/>
            <a:ext cx="8229600" cy="101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Data layout play no role in performance on CPUs and GPUs.</a:t>
            </a:r>
          </a:p>
          <a:p>
            <a:pPr lvl="1"/>
            <a:r>
              <a:rPr lang="en-US" sz="2000" dirty="0" smtClean="0"/>
              <a:t>Kernel is compute bound.</a:t>
            </a:r>
          </a:p>
        </p:txBody>
      </p:sp>
    </p:spTree>
    <p:extLst>
      <p:ext uri="{BB962C8B-B14F-4D97-AF65-F5344CB8AC3E}">
        <p14:creationId xmlns:p14="http://schemas.microsoft.com/office/powerpoint/2010/main" val="26506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17" y="73561"/>
            <a:ext cx="8229600" cy="762529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472" y="970062"/>
            <a:ext cx="8229600" cy="43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 smtClean="0"/>
              <a:t>NBody</a:t>
            </a:r>
            <a:r>
              <a:rPr lang="en-US" sz="2400" dirty="0" smtClean="0"/>
              <a:t> benchmark</a:t>
            </a:r>
            <a:endParaRPr lang="en-US" sz="2400" dirty="0"/>
          </a:p>
        </p:txBody>
      </p:sp>
      <p:pic>
        <p:nvPicPr>
          <p:cNvPr id="3" name="Picture 2" descr="cpu-nbody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08" y="1574097"/>
            <a:ext cx="6402276" cy="366465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6705" y="5492750"/>
            <a:ext cx="8229600" cy="1144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AOS </a:t>
            </a:r>
            <a:r>
              <a:rPr lang="en-US" sz="2400" dirty="0"/>
              <a:t>better for </a:t>
            </a:r>
            <a:r>
              <a:rPr lang="en-US" sz="2400" dirty="0" smtClean="0"/>
              <a:t>GPUs.</a:t>
            </a:r>
          </a:p>
          <a:p>
            <a:pPr lvl="1"/>
            <a:r>
              <a:rPr lang="en-US" sz="2000" dirty="0" smtClean="0"/>
              <a:t>Coalescing</a:t>
            </a:r>
          </a:p>
          <a:p>
            <a:r>
              <a:rPr lang="en-US" sz="2400" dirty="0" smtClean="0"/>
              <a:t>Data layout plays no role in performance on CPUs.</a:t>
            </a:r>
            <a:endParaRPr lang="en-US" sz="2000" dirty="0"/>
          </a:p>
          <a:p>
            <a:pPr lvl="1"/>
            <a:r>
              <a:rPr lang="en-US" sz="2000" dirty="0" smtClean="0"/>
              <a:t>No gain from spatial locality.</a:t>
            </a:r>
          </a:p>
        </p:txBody>
      </p:sp>
    </p:spTree>
    <p:extLst>
      <p:ext uri="{BB962C8B-B14F-4D97-AF65-F5344CB8AC3E}">
        <p14:creationId xmlns:p14="http://schemas.microsoft.com/office/powerpoint/2010/main" val="26506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7460"/>
            <a:ext cx="8229600" cy="1143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9472" y="1127148"/>
            <a:ext cx="8229600" cy="4317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SRAD benchmark</a:t>
            </a:r>
            <a:endParaRPr lang="en-US" sz="2400" dirty="0"/>
          </a:p>
        </p:txBody>
      </p:sp>
      <p:pic>
        <p:nvPicPr>
          <p:cNvPr id="3" name="Picture 2" descr="cpu-srad-kernel_new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599" y="1744299"/>
            <a:ext cx="6442522" cy="365815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76705" y="5568084"/>
            <a:ext cx="8229600" cy="11440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Array </a:t>
            </a:r>
            <a:r>
              <a:rPr lang="en-US" sz="2400" dirty="0"/>
              <a:t>of Structures (</a:t>
            </a:r>
            <a:r>
              <a:rPr lang="en-US" sz="2400" dirty="0" smtClean="0"/>
              <a:t>AOS) </a:t>
            </a:r>
            <a:r>
              <a:rPr lang="en-US" sz="2400" dirty="0"/>
              <a:t>is best on </a:t>
            </a:r>
            <a:r>
              <a:rPr lang="en-US" sz="2400" dirty="0" smtClean="0"/>
              <a:t>AMD GPU.</a:t>
            </a:r>
          </a:p>
          <a:p>
            <a:r>
              <a:rPr lang="en-US" sz="2400" dirty="0" smtClean="0"/>
              <a:t>Intermediate Array of Structures (AOS1) is best on all the other platforms.</a:t>
            </a:r>
          </a:p>
          <a:p>
            <a:pPr lvl="1"/>
            <a:r>
              <a:rPr lang="en-US" sz="2000" dirty="0" smtClean="0"/>
              <a:t>The non-affine accesses in the kernel make it hard to predict the correct layout.</a:t>
            </a:r>
          </a:p>
        </p:txBody>
      </p:sp>
    </p:spTree>
    <p:extLst>
      <p:ext uri="{BB962C8B-B14F-4D97-AF65-F5344CB8AC3E}">
        <p14:creationId xmlns:p14="http://schemas.microsoft.com/office/powerpoint/2010/main" val="26506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spcBef>
                <a:spcPts val="2040"/>
              </a:spcBef>
              <a:buFont typeface="Arial" pitchFamily="34" charset="0"/>
              <a:buChar char="•"/>
            </a:pPr>
            <a:r>
              <a:rPr lang="en-US" dirty="0" smtClean="0"/>
              <a:t>Different </a:t>
            </a:r>
            <a:r>
              <a:rPr lang="en-US" dirty="0"/>
              <a:t>architectures require different data layouts to reduce communication latency.  The </a:t>
            </a:r>
            <a:r>
              <a:rPr lang="en-US" dirty="0" smtClean="0"/>
              <a:t>meta-data layout </a:t>
            </a:r>
            <a:r>
              <a:rPr lang="en-US" dirty="0"/>
              <a:t>framework helps bridge this </a:t>
            </a:r>
            <a:r>
              <a:rPr lang="en-US" dirty="0" smtClean="0"/>
              <a:t>gap.</a:t>
            </a:r>
          </a:p>
          <a:p>
            <a:pPr marL="457200" indent="-457200">
              <a:spcBef>
                <a:spcPts val="2040"/>
              </a:spcBef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spcBef>
                <a:spcPts val="2040"/>
              </a:spcBef>
              <a:buFont typeface="Arial" pitchFamily="34" charset="0"/>
              <a:buChar char="•"/>
            </a:pPr>
            <a:r>
              <a:rPr lang="en-US" dirty="0" smtClean="0"/>
              <a:t>We extend Habanero</a:t>
            </a:r>
            <a:r>
              <a:rPr lang="en-US" dirty="0"/>
              <a:t>-</a:t>
            </a:r>
            <a:r>
              <a:rPr lang="en-US" dirty="0" smtClean="0"/>
              <a:t>C to support a meta-data layout framework.</a:t>
            </a:r>
          </a:p>
          <a:p>
            <a:pPr lvl="1"/>
            <a:r>
              <a:rPr lang="en-US" dirty="0" smtClean="0"/>
              <a:t>Auto</a:t>
            </a:r>
            <a:r>
              <a:rPr lang="en-US" dirty="0"/>
              <a:t>-tuner / expert programmer specifies the metadata file.</a:t>
            </a:r>
          </a:p>
          <a:p>
            <a:pPr lvl="1"/>
            <a:r>
              <a:rPr lang="en-US" dirty="0" smtClean="0"/>
              <a:t>Compiler </a:t>
            </a:r>
            <a:r>
              <a:rPr lang="en-US" dirty="0"/>
              <a:t>auto-generates the program based on the meta data for the target architecture.</a:t>
            </a:r>
          </a:p>
          <a:p>
            <a:pPr marL="0" indent="0">
              <a:spcBef>
                <a:spcPts val="2040"/>
              </a:spcBef>
              <a:buNone/>
            </a:pPr>
            <a:endParaRPr lang="en-US" dirty="0"/>
          </a:p>
          <a:p>
            <a:pPr marL="457200" indent="-457200">
              <a:spcBef>
                <a:spcPts val="2040"/>
              </a:spcBef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meta-data </a:t>
            </a:r>
            <a:r>
              <a:rPr lang="en-US" dirty="0"/>
              <a:t>framework also helps take advantage of the various scratchpad memory available on a given hardware.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29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58" y="2668943"/>
            <a:ext cx="8229600" cy="111923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spcBef>
                <a:spcPts val="2040"/>
              </a:spcBef>
              <a:buFont typeface="Arial" pitchFamily="34" charset="0"/>
              <a:buChar char="•"/>
            </a:pPr>
            <a:r>
              <a:rPr lang="en-US" dirty="0" smtClean="0"/>
              <a:t>Come up with auto-tuning frameworks and heuristics to automatically determine the layouts on a specific hardware.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0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Data Layout Transformation Exploiting Memory-Level Parallelism in Structured Grid Many-Core </a:t>
            </a:r>
            <a:r>
              <a:rPr lang="en-US" dirty="0" smtClean="0"/>
              <a:t>Applications. </a:t>
            </a:r>
            <a:r>
              <a:rPr lang="en-US" dirty="0"/>
              <a:t>Sung </a:t>
            </a:r>
            <a:r>
              <a:rPr lang="en-US" dirty="0" err="1"/>
              <a:t>et.al</a:t>
            </a:r>
            <a:r>
              <a:rPr lang="en-US" dirty="0"/>
              <a:t>., </a:t>
            </a:r>
            <a:r>
              <a:rPr lang="tr-TR" dirty="0" smtClean="0"/>
              <a:t>PACT 10</a:t>
            </a:r>
            <a:endParaRPr lang="en-US" dirty="0" smtClean="0"/>
          </a:p>
          <a:p>
            <a:pPr lvl="1"/>
            <a:r>
              <a:rPr lang="en-US" dirty="0"/>
              <a:t>Change indexing for memory level parallelism</a:t>
            </a:r>
            <a:endParaRPr lang="tr-TR" dirty="0"/>
          </a:p>
          <a:p>
            <a:endParaRPr lang="en-US" dirty="0"/>
          </a:p>
          <a:p>
            <a:r>
              <a:rPr lang="en-US" dirty="0" smtClean="0"/>
              <a:t>DL: </a:t>
            </a:r>
            <a:r>
              <a:rPr lang="en-US" dirty="0"/>
              <a:t>A data layout transformation </a:t>
            </a:r>
            <a:r>
              <a:rPr lang="en-US" dirty="0" smtClean="0"/>
              <a:t>system for </a:t>
            </a:r>
            <a:r>
              <a:rPr lang="en-US" dirty="0"/>
              <a:t>heterogeneous </a:t>
            </a:r>
            <a:r>
              <a:rPr lang="en-US" dirty="0" smtClean="0"/>
              <a:t>computing. Sung </a:t>
            </a:r>
            <a:r>
              <a:rPr lang="en-US" dirty="0" err="1" smtClean="0"/>
              <a:t>et.al</a:t>
            </a:r>
            <a:r>
              <a:rPr lang="en-US" dirty="0" smtClean="0"/>
              <a:t>., </a:t>
            </a:r>
            <a:r>
              <a:rPr lang="tr-TR" dirty="0"/>
              <a:t>InPar’</a:t>
            </a:r>
            <a:r>
              <a:rPr lang="tr-TR" dirty="0" smtClean="0"/>
              <a:t>12.</a:t>
            </a:r>
          </a:p>
          <a:p>
            <a:pPr lvl="1"/>
            <a:r>
              <a:rPr lang="tr-TR" dirty="0" err="1" smtClean="0"/>
              <a:t>Change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layout</a:t>
            </a:r>
            <a:r>
              <a:rPr lang="tr-TR" dirty="0" smtClean="0"/>
              <a:t> at </a:t>
            </a:r>
            <a:r>
              <a:rPr lang="tr-TR" dirty="0" err="1" smtClean="0"/>
              <a:t>runtime</a:t>
            </a:r>
            <a:r>
              <a:rPr lang="tr-TR" dirty="0" smtClean="0"/>
              <a:t> </a:t>
            </a:r>
          </a:p>
          <a:p>
            <a:pPr marL="457200" lvl="1" indent="0">
              <a:buNone/>
            </a:pPr>
            <a:endParaRPr lang="tr-TR" dirty="0" smtClean="0"/>
          </a:p>
          <a:p>
            <a:r>
              <a:rPr lang="en-US" dirty="0" err="1" smtClean="0"/>
              <a:t>Dymaxion</a:t>
            </a:r>
            <a:r>
              <a:rPr lang="en-US" dirty="0"/>
              <a:t>: optimizing memory access patterns for heterogeneous </a:t>
            </a:r>
            <a:r>
              <a:rPr lang="en-US" dirty="0" smtClean="0"/>
              <a:t>systems, </a:t>
            </a:r>
            <a:r>
              <a:rPr lang="tr-TR" dirty="0" smtClean="0"/>
              <a:t>C</a:t>
            </a:r>
            <a:r>
              <a:rPr lang="en-US" dirty="0" smtClean="0"/>
              <a:t>he </a:t>
            </a:r>
            <a:r>
              <a:rPr lang="en-US" dirty="0"/>
              <a:t>et al</a:t>
            </a:r>
            <a:r>
              <a:rPr lang="en-US" dirty="0" smtClean="0"/>
              <a:t>., </a:t>
            </a:r>
            <a:r>
              <a:rPr lang="en-US" dirty="0"/>
              <a:t>SC ’11</a:t>
            </a:r>
            <a:endParaRPr lang="tr-TR" dirty="0" smtClean="0"/>
          </a:p>
          <a:p>
            <a:pPr lvl="1"/>
            <a:r>
              <a:rPr lang="en-US" dirty="0"/>
              <a:t>runtime iteration space re-ordering functions for better memory coalescing</a:t>
            </a:r>
          </a:p>
          <a:p>
            <a:pPr lvl="1"/>
            <a:endParaRPr lang="tr-TR" dirty="0"/>
          </a:p>
          <a:p>
            <a:r>
              <a:rPr lang="tr-TR" dirty="0" smtClean="0"/>
              <a:t>TALC</a:t>
            </a:r>
            <a:r>
              <a:rPr lang="tr-TR" dirty="0"/>
              <a:t>: A Simple C Language </a:t>
            </a:r>
            <a:r>
              <a:rPr lang="tr-TR" dirty="0" err="1"/>
              <a:t>Extension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Improved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 </a:t>
            </a:r>
            <a:r>
              <a:rPr lang="tr-TR" dirty="0" err="1" smtClean="0"/>
              <a:t>Maintainability</a:t>
            </a:r>
            <a:r>
              <a:rPr lang="tr-TR" dirty="0" smtClean="0"/>
              <a:t>. </a:t>
            </a:r>
            <a:r>
              <a:rPr lang="tr-TR" dirty="0" err="1" smtClean="0"/>
              <a:t>Keasler</a:t>
            </a:r>
            <a:r>
              <a:rPr lang="tr-TR" dirty="0" smtClean="0"/>
              <a:t> </a:t>
            </a:r>
            <a:r>
              <a:rPr lang="tr-TR" dirty="0" err="1" smtClean="0"/>
              <a:t>et.al</a:t>
            </a:r>
            <a:r>
              <a:rPr lang="tr-TR" dirty="0" smtClean="0"/>
              <a:t>., </a:t>
            </a:r>
            <a:r>
              <a:rPr lang="tr-TR" dirty="0" err="1" smtClean="0"/>
              <a:t>Proceedings</a:t>
            </a:r>
            <a:r>
              <a:rPr lang="tr-TR" dirty="0" smtClean="0"/>
              <a:t> </a:t>
            </a:r>
            <a:r>
              <a:rPr lang="tr-TR" dirty="0"/>
              <a:t>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9th LCI International Conference on High-</a:t>
            </a:r>
            <a:r>
              <a:rPr lang="tr-TR" dirty="0" err="1"/>
              <a:t>Performance</a:t>
            </a:r>
            <a:r>
              <a:rPr lang="tr-TR" dirty="0"/>
              <a:t> </a:t>
            </a:r>
            <a:r>
              <a:rPr lang="tr-TR" dirty="0" err="1"/>
              <a:t>Clustered</a:t>
            </a:r>
            <a:r>
              <a:rPr lang="tr-TR" dirty="0"/>
              <a:t> </a:t>
            </a:r>
            <a:r>
              <a:rPr lang="tr-TR" dirty="0" smtClean="0"/>
              <a:t>Computing</a:t>
            </a:r>
          </a:p>
          <a:p>
            <a:pPr lvl="1"/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CPUs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focus</a:t>
            </a:r>
            <a:r>
              <a:rPr lang="tr-TR" dirty="0" smtClean="0"/>
              <a:t> on </a:t>
            </a:r>
            <a:r>
              <a:rPr lang="tr-TR" dirty="0" err="1" smtClean="0"/>
              <a:t>meshes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61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0191"/>
            <a:ext cx="8229600" cy="1497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						  Thank you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6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98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1905"/>
            <a:ext cx="8229600" cy="582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Heterogeneity </a:t>
            </a:r>
            <a:r>
              <a:rPr lang="en-US" dirty="0"/>
              <a:t>is ubiquitous – both in client as well and server domains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234804" y="5988171"/>
            <a:ext cx="8815808" cy="510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/>
              <a:t>Portability and Performance</a:t>
            </a:r>
            <a:endParaRPr lang="en-US" b="1" dirty="0"/>
          </a:p>
        </p:txBody>
      </p:sp>
      <p:pic>
        <p:nvPicPr>
          <p:cNvPr id="3" name="Picture 2" descr="intel_Haswel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334" y="2823160"/>
            <a:ext cx="1146705" cy="1001975"/>
          </a:xfrm>
          <a:prstGeom prst="rect">
            <a:avLst/>
          </a:prstGeom>
        </p:spPr>
      </p:pic>
      <p:pic>
        <p:nvPicPr>
          <p:cNvPr id="11" name="Picture 10" descr="nvidi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633" y="2799147"/>
            <a:ext cx="1481233" cy="888740"/>
          </a:xfrm>
          <a:prstGeom prst="rect">
            <a:avLst/>
          </a:prstGeom>
        </p:spPr>
      </p:pic>
      <p:pic>
        <p:nvPicPr>
          <p:cNvPr id="12" name="Picture 11" descr="amd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235" y="4484159"/>
            <a:ext cx="857380" cy="85357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175720" y="2488187"/>
            <a:ext cx="1192904" cy="439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62456" y="3152821"/>
            <a:ext cx="485271" cy="12175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3"/>
          </p:cNvCxnSpPr>
          <p:nvPr/>
        </p:nvCxnSpPr>
        <p:spPr>
          <a:xfrm>
            <a:off x="5781736" y="2423632"/>
            <a:ext cx="1012056" cy="504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soccerR.gi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24" y="1694443"/>
            <a:ext cx="2413112" cy="1458378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>
          <a:xfrm flipH="1">
            <a:off x="3151800" y="3152821"/>
            <a:ext cx="585818" cy="11214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cellb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881" y="4491129"/>
            <a:ext cx="854308" cy="71192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04"/>
    </mc:Choice>
    <mc:Fallback xmlns="">
      <p:transition xmlns:p14="http://schemas.microsoft.com/office/powerpoint/2010/main" spd="slow" advTm="58504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2"/>
            <a:ext cx="8556448" cy="51166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does one write portable and </a:t>
            </a:r>
            <a:r>
              <a:rPr lang="en-US" dirty="0" err="1" smtClean="0"/>
              <a:t>performant</a:t>
            </a:r>
            <a:r>
              <a:rPr lang="en-US" dirty="0" smtClean="0"/>
              <a:t> programs?</a:t>
            </a:r>
          </a:p>
          <a:p>
            <a:r>
              <a:rPr lang="en-US" dirty="0"/>
              <a:t>How do we port existing  application to the newer hardware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This is a hard 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Example: A CPU has different architectural features compared to a GPU.</a:t>
            </a:r>
            <a:endParaRPr lang="en-US" dirty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sz="3200" b="1" dirty="0" smtClean="0"/>
              <a:t>Need high level language constructs,</a:t>
            </a:r>
          </a:p>
          <a:p>
            <a:pPr marL="457200" lvl="1" indent="0">
              <a:buNone/>
            </a:pPr>
            <a:r>
              <a:rPr lang="en-US" sz="3200" b="1" dirty="0" smtClean="0"/>
              <a:t>efficient compiler and runtime frameworks</a:t>
            </a:r>
            <a:r>
              <a:rPr lang="en-US" sz="3200" dirty="0" smtClean="0"/>
              <a:t>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1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18"/>
    </mc:Choice>
    <mc:Fallback xmlns="">
      <p:transition xmlns:p14="http://schemas.microsoft.com/office/powerpoint/2010/main" spd="slow" advTm="7161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2"/>
            <a:ext cx="8556448" cy="5116679"/>
          </a:xfrm>
        </p:spPr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dirty="0"/>
              <a:t>processor has a different memory(cache) </a:t>
            </a:r>
            <a:r>
              <a:rPr lang="en-US" dirty="0" smtClean="0"/>
              <a:t>hierarchy</a:t>
            </a:r>
          </a:p>
          <a:p>
            <a:r>
              <a:rPr lang="en-US" dirty="0" smtClean="0"/>
              <a:t>Each memory hierarchy demands a different data layout</a:t>
            </a:r>
          </a:p>
          <a:p>
            <a:pPr lvl="1"/>
            <a:r>
              <a:rPr lang="en-US" sz="2200" dirty="0" smtClean="0"/>
              <a:t>CPU performs well with </a:t>
            </a:r>
            <a:r>
              <a:rPr lang="en-US" sz="2200" dirty="0"/>
              <a:t>a </a:t>
            </a:r>
            <a:r>
              <a:rPr lang="en-US" sz="2200" b="1" dirty="0" err="1" smtClean="0"/>
              <a:t>struct</a:t>
            </a:r>
            <a:r>
              <a:rPr lang="en-US" sz="2200" dirty="0" smtClean="0"/>
              <a:t> layout because of </a:t>
            </a:r>
            <a:r>
              <a:rPr lang="en-US" sz="2200" b="1" dirty="0" smtClean="0"/>
              <a:t>prefetching</a:t>
            </a:r>
          </a:p>
          <a:p>
            <a:pPr lvl="1"/>
            <a:r>
              <a:rPr lang="en-US" sz="2200" dirty="0" smtClean="0"/>
              <a:t>GPU performs well with </a:t>
            </a:r>
            <a:r>
              <a:rPr lang="en-US" sz="2200" dirty="0"/>
              <a:t>an </a:t>
            </a:r>
            <a:r>
              <a:rPr lang="en-US" sz="2200" b="1" dirty="0"/>
              <a:t>array</a:t>
            </a:r>
            <a:r>
              <a:rPr lang="en-US" sz="2200" dirty="0"/>
              <a:t> </a:t>
            </a:r>
            <a:r>
              <a:rPr lang="en-US" sz="2200" dirty="0" smtClean="0"/>
              <a:t>layout because of </a:t>
            </a:r>
            <a:r>
              <a:rPr lang="en-US" sz="2200" b="1" dirty="0" smtClean="0"/>
              <a:t>coalescing</a:t>
            </a:r>
          </a:p>
          <a:p>
            <a:pPr lvl="1"/>
            <a:r>
              <a:rPr lang="en-US" sz="2200" b="1" dirty="0" smtClean="0"/>
              <a:t>In our experiments, the layout impacted the performance of one application by a factor </a:t>
            </a:r>
            <a:r>
              <a:rPr lang="en-US" sz="2200" b="1" smtClean="0"/>
              <a:t>of 27.</a:t>
            </a:r>
            <a:endParaRPr lang="en-US" sz="22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sz="3200" b="1" dirty="0" smtClean="0"/>
              <a:t>Need </a:t>
            </a:r>
            <a:r>
              <a:rPr lang="en-US" sz="3200" b="1" dirty="0"/>
              <a:t>to automatically </a:t>
            </a:r>
            <a:r>
              <a:rPr lang="en-US" sz="3200" b="1" dirty="0" smtClean="0"/>
              <a:t>map </a:t>
            </a:r>
            <a:r>
              <a:rPr lang="en-US" sz="3200" b="1" dirty="0"/>
              <a:t>data </a:t>
            </a:r>
            <a:r>
              <a:rPr lang="en-US" sz="3200" b="1" dirty="0" smtClean="0"/>
              <a:t>structures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3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18"/>
    </mc:Choice>
    <mc:Fallback xmlns="">
      <p:transition xmlns:p14="http://schemas.microsoft.com/office/powerpoint/2010/main" spd="slow" advTm="7161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739"/>
            <a:ext cx="8229600" cy="1143000"/>
          </a:xfrm>
        </p:spPr>
        <p:txBody>
          <a:bodyPr/>
          <a:lstStyle/>
          <a:p>
            <a:r>
              <a:rPr lang="en-US" dirty="0" smtClean="0"/>
              <a:t>Prefetching on CPU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3428" y="6356350"/>
            <a:ext cx="553372" cy="365125"/>
          </a:xfrm>
        </p:spPr>
        <p:txBody>
          <a:bodyPr/>
          <a:lstStyle/>
          <a:p>
            <a:fld id="{3C29C947-C61D-974E-8538-E50D16A005A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8589" y="1646983"/>
            <a:ext cx="1196812" cy="646331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A[0]</a:t>
            </a:r>
            <a:endParaRPr lang="en-US" b="1" dirty="0"/>
          </a:p>
          <a:p>
            <a:r>
              <a:rPr lang="en-US" b="1" dirty="0" smtClean="0"/>
              <a:t>Load B[0]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326205" y="1645482"/>
            <a:ext cx="1196812" cy="646331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A[4]</a:t>
            </a:r>
            <a:endParaRPr lang="en-US" b="1" dirty="0"/>
          </a:p>
          <a:p>
            <a:r>
              <a:rPr lang="en-US" b="1" dirty="0" smtClean="0"/>
              <a:t>Load B[4]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19369" y="2240646"/>
            <a:ext cx="74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03622" y="2233004"/>
            <a:ext cx="74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172747" y="5976308"/>
            <a:ext cx="152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31670" y="2872043"/>
            <a:ext cx="435223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41483" y="2872043"/>
            <a:ext cx="427220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2326205" y="2851523"/>
            <a:ext cx="435223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969561" y="2861198"/>
            <a:ext cx="428322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/>
              <a:t>4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63698" y="4814074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1198921" y="4814074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646356" y="480917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081579" y="480917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2516802" y="4814074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69554" y="5186272"/>
            <a:ext cx="42722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204777" y="518627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652212" y="5181370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2087435" y="5181370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22658" y="518627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69554" y="4807731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75410" y="5192140"/>
            <a:ext cx="42722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B0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510446" y="481994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516302" y="5192140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65288" y="3226095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405078" y="3262728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74020" y="2849530"/>
            <a:ext cx="1496777" cy="402963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145438" y="2835343"/>
            <a:ext cx="1496777" cy="417150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90970" y="4502457"/>
            <a:ext cx="3188958" cy="143208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724243" y="1620623"/>
            <a:ext cx="1196812" cy="646331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A[0]</a:t>
            </a:r>
            <a:endParaRPr lang="en-US" b="1" dirty="0"/>
          </a:p>
          <a:p>
            <a:r>
              <a:rPr lang="en-US" b="1" dirty="0" smtClean="0"/>
              <a:t>Load B[0]</a:t>
            </a:r>
            <a:endParaRPr lang="en-US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6671859" y="1619122"/>
            <a:ext cx="1196812" cy="646331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A[4]</a:t>
            </a:r>
            <a:endParaRPr lang="en-US" b="1" dirty="0"/>
          </a:p>
          <a:p>
            <a:r>
              <a:rPr lang="en-US" b="1" dirty="0" smtClean="0"/>
              <a:t>Load B[4]</a:t>
            </a:r>
            <a:endParaRPr lang="en-US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4865023" y="2227796"/>
            <a:ext cx="74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1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6849276" y="2233664"/>
            <a:ext cx="744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2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5518401" y="5949948"/>
            <a:ext cx="152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Main Memory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4877324" y="2845683"/>
            <a:ext cx="878277" cy="369332"/>
            <a:chOff x="4877324" y="2845683"/>
            <a:chExt cx="878277" cy="369332"/>
          </a:xfrm>
        </p:grpSpPr>
        <p:sp>
          <p:nvSpPr>
            <p:cNvPr id="97" name="TextBox 96"/>
            <p:cNvSpPr txBox="1"/>
            <p:nvPr/>
          </p:nvSpPr>
          <p:spPr>
            <a:xfrm>
              <a:off x="4877324" y="2845683"/>
              <a:ext cx="435223" cy="369332"/>
            </a:xfrm>
            <a:prstGeom prst="rect">
              <a:avLst/>
            </a:prstGeom>
            <a:noFill/>
            <a:ln w="28575" cmpd="sng"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A0</a:t>
              </a:r>
              <a:endParaRPr lang="en-US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328381" y="2845683"/>
              <a:ext cx="427220" cy="369332"/>
            </a:xfrm>
            <a:prstGeom prst="rect">
              <a:avLst/>
            </a:prstGeom>
            <a:noFill/>
            <a:ln w="28575" cmpd="sng"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0</a:t>
              </a:r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769555" y="2825163"/>
            <a:ext cx="876286" cy="379007"/>
            <a:chOff x="6769555" y="2825163"/>
            <a:chExt cx="876286" cy="379007"/>
          </a:xfrm>
        </p:grpSpPr>
        <p:sp>
          <p:nvSpPr>
            <p:cNvPr id="99" name="TextBox 98"/>
            <p:cNvSpPr txBox="1"/>
            <p:nvPr/>
          </p:nvSpPr>
          <p:spPr>
            <a:xfrm>
              <a:off x="6769555" y="2825163"/>
              <a:ext cx="435223" cy="369332"/>
            </a:xfrm>
            <a:prstGeom prst="rect">
              <a:avLst/>
            </a:prstGeom>
            <a:noFill/>
            <a:ln w="28575" cmpd="sng"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A4</a:t>
              </a:r>
              <a:endParaRPr lang="en-US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217519" y="2834838"/>
              <a:ext cx="428322" cy="369332"/>
            </a:xfrm>
            <a:prstGeom prst="rect">
              <a:avLst/>
            </a:prstGeom>
            <a:noFill/>
            <a:ln w="28575" cmpd="sng"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dirty="0"/>
                <a:t>4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5544575" y="4787714"/>
            <a:ext cx="42722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/>
              <a:t>0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992010" y="478281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6427233" y="4782812"/>
            <a:ext cx="42722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dirty="0"/>
              <a:t>1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862456" y="4787714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5115208" y="5159912"/>
            <a:ext cx="42722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5550431" y="515991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/>
              <a:t>3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997866" y="5155010"/>
            <a:ext cx="42722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B3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6433089" y="5155010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dirty="0"/>
              <a:t>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868312" y="5159912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B4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5115208" y="4781371"/>
            <a:ext cx="435223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A0</a:t>
            </a:r>
            <a:endParaRPr lang="en-US" dirty="0"/>
          </a:p>
        </p:txBody>
      </p:sp>
      <p:grpSp>
        <p:nvGrpSpPr>
          <p:cNvPr id="122" name="Group 121"/>
          <p:cNvGrpSpPr/>
          <p:nvPr/>
        </p:nvGrpSpPr>
        <p:grpSpPr>
          <a:xfrm>
            <a:off x="5123087" y="4791546"/>
            <a:ext cx="854687" cy="382368"/>
            <a:chOff x="4877324" y="6364723"/>
            <a:chExt cx="854687" cy="382368"/>
          </a:xfrm>
        </p:grpSpPr>
        <p:sp>
          <p:nvSpPr>
            <p:cNvPr id="101" name="TextBox 100"/>
            <p:cNvSpPr txBox="1"/>
            <p:nvPr/>
          </p:nvSpPr>
          <p:spPr>
            <a:xfrm>
              <a:off x="4877324" y="6364723"/>
              <a:ext cx="435223" cy="369332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A0</a:t>
              </a:r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304791" y="6377759"/>
              <a:ext cx="427220" cy="369332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B0</a:t>
              </a:r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431494" y="5148564"/>
            <a:ext cx="875329" cy="370833"/>
            <a:chOff x="6285692" y="6368561"/>
            <a:chExt cx="875329" cy="370833"/>
          </a:xfrm>
        </p:grpSpPr>
        <p:sp>
          <p:nvSpPr>
            <p:cNvPr id="113" name="TextBox 112"/>
            <p:cNvSpPr txBox="1"/>
            <p:nvPr/>
          </p:nvSpPr>
          <p:spPr>
            <a:xfrm>
              <a:off x="6285692" y="6368561"/>
              <a:ext cx="435223" cy="369332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A4</a:t>
              </a:r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725798" y="6370062"/>
              <a:ext cx="435223" cy="369332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B4</a:t>
              </a:r>
              <a:endParaRPr lang="en-US" dirty="0"/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4910942" y="3199735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6750732" y="3236368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4619674" y="2823170"/>
            <a:ext cx="1496777" cy="402963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491092" y="2808983"/>
            <a:ext cx="1496777" cy="417150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636624" y="4476097"/>
            <a:ext cx="3188958" cy="143208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842451" y="3796118"/>
            <a:ext cx="193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Loads/processor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328381" y="3812696"/>
            <a:ext cx="184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</a:t>
            </a:r>
            <a:r>
              <a:rPr lang="en-US" b="1" dirty="0" smtClean="0">
                <a:solidFill>
                  <a:srgbClr val="008000"/>
                </a:solidFill>
              </a:rPr>
              <a:t> Load/processor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66875" y="6344139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Without Prefetching</a:t>
            </a:r>
            <a:endParaRPr lang="en-US" b="1" dirty="0"/>
          </a:p>
        </p:txBody>
      </p:sp>
      <p:sp>
        <p:nvSpPr>
          <p:cNvPr id="127" name="TextBox 126"/>
          <p:cNvSpPr txBox="1"/>
          <p:nvPr/>
        </p:nvSpPr>
        <p:spPr>
          <a:xfrm>
            <a:off x="5414352" y="6362836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With Prefetching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748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2555E-6 1.98936E-6 L -0.02533 -0.2898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" y="-145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6439E-6 6.68517E-7 L -0.01787 -0.290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2" y="-1455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"/>
                                            </p:cond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798E-6 -3.69188E-6 L 0.03697 -0.3451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-172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6439E-6 -3.69188E-6 L 0.04374 -0.3451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" y="-1725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52551E-7 -4.52926E-6 L -0.02551 -0.291 " pathEditMode="relative" ptsTypes="AA">
                                      <p:cBhvr>
                                        <p:cTn id="5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46616E-6 3.01642E-6 L 0.0401 -0.34537 " pathEditMode="relative" ptsTypes="AA">
                                      <p:cBhvr>
                                        <p:cTn id="5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3" grpId="0" animBg="1"/>
      <p:bldP spid="64" grpId="0" animBg="1"/>
      <p:bldP spid="65" grpId="0" animBg="1"/>
      <p:bldP spid="66" grpId="0" animBg="1"/>
      <p:bldP spid="78" grpId="0" animBg="1"/>
      <p:bldP spid="79" grpId="0" animBg="1"/>
      <p:bldP spid="80" grpId="0" animBg="1"/>
      <p:bldP spid="124" grpId="0"/>
      <p:bldP spid="1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Box 150"/>
          <p:cNvSpPr txBox="1"/>
          <p:nvPr/>
        </p:nvSpPr>
        <p:spPr>
          <a:xfrm>
            <a:off x="5168425" y="2806759"/>
            <a:ext cx="1040338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A[11-15] 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2415204" y="2760813"/>
            <a:ext cx="101722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A[16-31]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776" y="201372"/>
            <a:ext cx="8229600" cy="1143000"/>
          </a:xfrm>
        </p:spPr>
        <p:txBody>
          <a:bodyPr/>
          <a:lstStyle/>
          <a:p>
            <a:r>
              <a:rPr lang="en-US" dirty="0" smtClean="0"/>
              <a:t>Coalescing on GPU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33428" y="6356350"/>
            <a:ext cx="553372" cy="365125"/>
          </a:xfrm>
        </p:spPr>
        <p:txBody>
          <a:bodyPr/>
          <a:lstStyle/>
          <a:p>
            <a:fld id="{3C29C947-C61D-974E-8538-E50D16A005A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93105" y="1417313"/>
            <a:ext cx="1392208" cy="923330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A[0-15]</a:t>
            </a:r>
            <a:endParaRPr lang="en-US" b="1" dirty="0"/>
          </a:p>
          <a:p>
            <a:r>
              <a:rPr lang="en-US" b="1" dirty="0" smtClean="0"/>
              <a:t>Load B[0-15]</a:t>
            </a:r>
          </a:p>
          <a:p>
            <a:r>
              <a:rPr lang="en-US" b="1" dirty="0"/>
              <a:t>Load </a:t>
            </a:r>
            <a:r>
              <a:rPr lang="en-US" b="1" dirty="0" smtClean="0"/>
              <a:t>C[</a:t>
            </a:r>
            <a:r>
              <a:rPr lang="en-US" b="1" dirty="0"/>
              <a:t>0-15</a:t>
            </a:r>
            <a:r>
              <a:rPr lang="en-US" b="1" dirty="0" smtClean="0"/>
              <a:t>]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118601" y="1415812"/>
            <a:ext cx="1557324" cy="923330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A[16-31]</a:t>
            </a:r>
          </a:p>
          <a:p>
            <a:r>
              <a:rPr lang="en-US" b="1" dirty="0"/>
              <a:t>Load B</a:t>
            </a:r>
            <a:r>
              <a:rPr lang="en-US" b="1" dirty="0" smtClean="0"/>
              <a:t>[16-31]</a:t>
            </a:r>
          </a:p>
          <a:p>
            <a:r>
              <a:rPr lang="en-US" b="1" dirty="0" smtClean="0"/>
              <a:t>Load C[16-31]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24865" y="2294166"/>
            <a:ext cx="65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 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503622" y="2275612"/>
            <a:ext cx="65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 2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989567" y="597630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Coalesced Access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65288" y="2786566"/>
            <a:ext cx="89752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A[0-15] 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898030" y="4814074"/>
            <a:ext cx="881446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A[0-15]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780688" y="4809172"/>
            <a:ext cx="99844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A[16-31]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565288" y="3226095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43495" y="2770946"/>
            <a:ext cx="947178" cy="402963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13090" y="4610537"/>
            <a:ext cx="2869916" cy="143208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2439628" y="3152591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124" name="Rectangle 123"/>
          <p:cNvSpPr/>
          <p:nvPr/>
        </p:nvSpPr>
        <p:spPr>
          <a:xfrm>
            <a:off x="2417025" y="2739393"/>
            <a:ext cx="1015408" cy="402963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900351" y="5187773"/>
            <a:ext cx="873444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[0-15]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783009" y="5182871"/>
            <a:ext cx="990438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[16-31]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574376" y="2801577"/>
            <a:ext cx="89752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[0-15] </a:t>
            </a:r>
            <a:endParaRPr 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891674" y="4807731"/>
            <a:ext cx="881446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A[0-15]</a:t>
            </a:r>
            <a:endParaRPr lang="en-US" dirty="0"/>
          </a:p>
        </p:txBody>
      </p:sp>
      <p:sp>
        <p:nvSpPr>
          <p:cNvPr id="130" name="TextBox 129"/>
          <p:cNvSpPr txBox="1"/>
          <p:nvPr/>
        </p:nvSpPr>
        <p:spPr>
          <a:xfrm>
            <a:off x="907507" y="5194940"/>
            <a:ext cx="873444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[0-15]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774332" y="4815040"/>
            <a:ext cx="99844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A[16-31]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1776653" y="5175229"/>
            <a:ext cx="990438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[16-31]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2427416" y="2763376"/>
            <a:ext cx="992805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[16-31] 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997377" y="5209384"/>
            <a:ext cx="1159634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A[27-31] 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4988500" y="1421478"/>
            <a:ext cx="1392208" cy="923330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A[0-15]</a:t>
            </a:r>
            <a:endParaRPr lang="en-US" b="1" dirty="0"/>
          </a:p>
          <a:p>
            <a:r>
              <a:rPr lang="en-US" b="1" dirty="0"/>
              <a:t>Load B[0-15]</a:t>
            </a:r>
          </a:p>
          <a:p>
            <a:r>
              <a:rPr lang="en-US" b="1" dirty="0" smtClean="0"/>
              <a:t>Load C[0-15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6813996" y="1433487"/>
            <a:ext cx="1557324" cy="923330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Load A[16-31]</a:t>
            </a:r>
            <a:endParaRPr lang="en-US" b="1" dirty="0"/>
          </a:p>
          <a:p>
            <a:r>
              <a:rPr lang="en-US" b="1" dirty="0"/>
              <a:t>Load B</a:t>
            </a:r>
            <a:r>
              <a:rPr lang="en-US" b="1" dirty="0" smtClean="0"/>
              <a:t>[16-31]</a:t>
            </a:r>
            <a:endParaRPr lang="en-US" b="1" dirty="0"/>
          </a:p>
          <a:p>
            <a:r>
              <a:rPr lang="en-US" b="1" dirty="0" smtClean="0"/>
              <a:t>Load C[16-31]</a:t>
            </a:r>
            <a:endParaRPr lang="en-US" b="1" dirty="0"/>
          </a:p>
        </p:txBody>
      </p:sp>
      <p:sp>
        <p:nvSpPr>
          <p:cNvPr id="138" name="TextBox 137"/>
          <p:cNvSpPr txBox="1"/>
          <p:nvPr/>
        </p:nvSpPr>
        <p:spPr>
          <a:xfrm>
            <a:off x="5239188" y="2284821"/>
            <a:ext cx="65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 1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7199017" y="2266267"/>
            <a:ext cx="65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 2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5575054" y="5966963"/>
            <a:ext cx="2274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Non-Coalesced Access</a:t>
            </a:r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5168425" y="2809542"/>
            <a:ext cx="106323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A[0-10] 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5260683" y="3216750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146" name="Rectangle 145"/>
          <p:cNvSpPr/>
          <p:nvPr/>
        </p:nvSpPr>
        <p:spPr>
          <a:xfrm>
            <a:off x="4986365" y="4493112"/>
            <a:ext cx="3188958" cy="1432086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7126134" y="3180858"/>
            <a:ext cx="99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cache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6990660" y="2815184"/>
            <a:ext cx="1140450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A[16-26] 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5409315" y="4794559"/>
            <a:ext cx="2377048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[ABC][0-15]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5408221" y="5163834"/>
            <a:ext cx="2387874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[ABC][16-31]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6023981" y="4786046"/>
            <a:ext cx="1040338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A[11-15] 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6002853" y="4804553"/>
            <a:ext cx="1132461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A[0-10] 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5986501" y="5178504"/>
            <a:ext cx="114045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A[16-26] 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6988665" y="2807675"/>
            <a:ext cx="1159634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A[27-31] 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023981" y="4818441"/>
            <a:ext cx="1132461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[0-10] 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016561" y="5218758"/>
            <a:ext cx="114045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[16-26]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016561" y="4789682"/>
            <a:ext cx="1040338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[11-15]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039383" y="5241642"/>
            <a:ext cx="1159634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[27-31] 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42451" y="3796118"/>
            <a:ext cx="2101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3 64-byte Loads/SM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11527" y="3796118"/>
            <a:ext cx="2270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 64-byte </a:t>
            </a:r>
            <a:r>
              <a:rPr lang="en-US" b="1" dirty="0" smtClean="0">
                <a:solidFill>
                  <a:srgbClr val="FF0000"/>
                </a:solidFill>
              </a:rPr>
              <a:t>Loads,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3 128-byte Loads/SM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5310" y="5560914"/>
            <a:ext cx="881446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C[0-15]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784456" y="5556012"/>
            <a:ext cx="99844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C[16-31]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08954" y="5554571"/>
            <a:ext cx="881446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C[0-15]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778100" y="5551701"/>
            <a:ext cx="99844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C[16-31]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8144" y="2805367"/>
            <a:ext cx="89752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C[0-15]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431184" y="2753656"/>
            <a:ext cx="992805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[16-31] 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5190249" y="2826161"/>
            <a:ext cx="1040338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B[11-15]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176737" y="2814574"/>
            <a:ext cx="106323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[0-10] 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19709" y="2848205"/>
            <a:ext cx="1128590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B[16-26] 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7015689" y="2806158"/>
            <a:ext cx="106323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[27-31] 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066556" y="4786046"/>
            <a:ext cx="1132461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C[0-9] 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058567" y="5263961"/>
            <a:ext cx="1140450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C[16-25] 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6070265" y="4791043"/>
            <a:ext cx="1040338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C[10-15] 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058567" y="5263961"/>
            <a:ext cx="1159634" cy="369332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C[26-31] 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129519" y="2792854"/>
            <a:ext cx="106323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C[0-9] 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183716" y="2815184"/>
            <a:ext cx="1040338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C[10-15] 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7040402" y="2866093"/>
            <a:ext cx="1040338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[16-25] 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026890" y="2839073"/>
            <a:ext cx="1063239" cy="369332"/>
          </a:xfrm>
          <a:prstGeom prst="rect">
            <a:avLst/>
          </a:prstGeom>
          <a:noFill/>
          <a:ln w="28575" cmpd="sng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C[26-31]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51561" y="3655541"/>
            <a:ext cx="1547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128</a:t>
            </a:r>
            <a:r>
              <a:rPr lang="en-US" b="1" dirty="0">
                <a:solidFill>
                  <a:srgbClr val="FF0000"/>
                </a:solidFill>
              </a:rPr>
              <a:t>-byte </a:t>
            </a:r>
            <a:r>
              <a:rPr lang="en-US" b="1" dirty="0" smtClean="0">
                <a:solidFill>
                  <a:srgbClr val="FF0000"/>
                </a:solidFill>
              </a:rPr>
              <a:t>Load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6990234" y="2814574"/>
            <a:ext cx="1128705" cy="402963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141401" y="2797966"/>
            <a:ext cx="1112087" cy="402963"/>
          </a:xfrm>
          <a:prstGeom prst="rect">
            <a:avLst/>
          </a:prstGeom>
          <a:noFill/>
          <a:ln w="38100" cmpd="sng">
            <a:solidFill>
              <a:schemeClr val="accent3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3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6689E-6 1.98936E-6 L -0.04443 -0.289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1" y="-145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1701E-6 4.71663E-6 L 0.07601 -0.29008 " pathEditMode="relative" ptsTypes="AA">
                                      <p:cBhvr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3964E-7 2.70645E-7 L -0.04426 -0.349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1" y="-1746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23 L 0.07706 -0.34444 " pathEditMode="relative" ptsTypes="AA">
                                      <p:cBhvr>
                                        <p:cTn id="28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2624E-6 -1.27226E-7 L -0.04634 -0.39695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6" y="-1984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6"/>
                                            </p:cond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7713E-6 3.8353E-6 L 0.07584 -0.402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3" y="-2014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1"/>
                                            </p:cond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0653E-7 -4.04811E-6 L -0.0932 -0.28915 " pathEditMode="relative" rAng="0" ptsTypes="AA">
                                      <p:cBhvr>
                                        <p:cTn id="79" dur="5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69" y="-14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0639E-6 1.59149E-6 L 0.10413 -0.34421 " pathEditMode="relative" rAng="0" ptsTypes="AA">
                                      <p:cBhvr>
                                        <p:cTn id="81" dur="5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7" y="-1721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1385E-6 -4.04811E-6 L -0.08643 -0.28915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1" y="-14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9"/>
                                            </p:cond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1" presetID="0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7168E-6 2.15822E-6 L 0.09858 -0.34236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9" y="-171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6"/>
                                            </p:cond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0653E-7 -4.04811E-6 L -0.0932 -0.28915 " pathEditMode="relative" rAng="0" ptsTypes="AA">
                                      <p:cBhvr>
                                        <p:cTn id="12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69" y="-14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7831E-6 -4.82535E-6 L 0.10101 -0.34351 " pathEditMode="relative" rAng="0" ptsTypes="AA">
                                      <p:cBhvr>
                                        <p:cTn id="12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50" y="-17187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7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500"/>
                            </p:stCondLst>
                            <p:childTnLst>
                              <p:par>
                                <p:cTn id="130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0"/>
                                            </p:cond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2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2"/>
                                            </p:cond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500"/>
                            </p:stCondLst>
                            <p:childTnLst>
                              <p:par>
                                <p:cTn id="1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1385E-6 -4.04811E-6 L -0.08643 -0.28915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1" y="-14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5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7" presetID="0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7168E-6 2.15822E-6 L 0.09858 -0.3423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9" y="-171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7"/>
                                            </p:cond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0"/>
                            </p:stCondLst>
                            <p:childTnLst>
                              <p:par>
                                <p:cTn id="15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0"/>
                                            </p:cond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75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75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0653E-7 -4.04811E-6 L -0.0932 -0.28915 " pathEditMode="relative" rAng="0" ptsTypes="AA">
                                      <p:cBhvr>
                                        <p:cTn id="173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69" y="-14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2"/>
                                            </p:cond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80042E-6 -3.12977E-6 L 0.0998 -0.35669 " pathEditMode="relative" rAng="0" ptsTypes="AA">
                                      <p:cBhvr>
                                        <p:cTn id="175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81" y="-17835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4"/>
                                            </p:cond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7"/>
                                            </p:cond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500"/>
                            </p:stCondLst>
                            <p:childTnLst>
                              <p:par>
                                <p:cTn id="18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0"/>
                                            </p:cond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50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500"/>
                            </p:stCondLst>
                            <p:childTnLst>
                              <p:par>
                                <p:cTn id="19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11385E-6 -4.04811E-6 L -0.08643 -0.28915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1" y="-1445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4" presetID="0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7168E-6 2.15822E-6 L 0.09858 -0.34236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29" y="-1711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4"/>
                                            </p:cond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7500"/>
                            </p:stCondLst>
                            <p:childTnLst>
                              <p:par>
                                <p:cTn id="19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7"/>
                                            </p:cond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9"/>
                                            </p:cond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75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7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51" grpId="3" animBg="1"/>
      <p:bldP spid="83" grpId="0" animBg="1"/>
      <p:bldP spid="83" grpId="1" animBg="1"/>
      <p:bldP spid="60" grpId="0" animBg="1"/>
      <p:bldP spid="60" grpId="1" animBg="1"/>
      <p:bldP spid="66" grpId="0" animBg="1"/>
      <p:bldP spid="68" grpId="0" animBg="1"/>
      <p:bldP spid="125" grpId="0" animBg="1"/>
      <p:bldP spid="128" grpId="0" animBg="1"/>
      <p:bldP spid="128" grpId="1" animBg="1"/>
      <p:bldP spid="132" grpId="0" animBg="1"/>
      <p:bldP spid="134" grpId="0" animBg="1"/>
      <p:bldP spid="134" grpId="1" animBg="1"/>
      <p:bldP spid="135" grpId="0" animBg="1"/>
      <p:bldP spid="135" grpId="1" animBg="1"/>
      <p:bldP spid="141" grpId="0" animBg="1"/>
      <p:bldP spid="141" grpId="4" animBg="1"/>
      <p:bldP spid="156" grpId="0" animBg="1"/>
      <p:bldP spid="156" grpId="4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3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/>
      <p:bldP spid="51" grpId="0"/>
      <p:bldP spid="52" grpId="0" animBg="1"/>
      <p:bldP spid="53" grpId="0" animBg="1"/>
      <p:bldP spid="58" grpId="0" animBg="1"/>
      <p:bldP spid="61" grpId="0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4" grpId="0" animBg="1"/>
      <p:bldP spid="74" grpId="1" animBg="1"/>
      <p:bldP spid="76" grpId="0" animBg="1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7220" y="1356684"/>
            <a:ext cx="8556448" cy="51212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Restrict data structures in programming model so that they can be implemented with different data layouts without changing </a:t>
            </a:r>
            <a:r>
              <a:rPr lang="en-US" dirty="0" smtClean="0"/>
              <a:t>the program semantics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We propose a compiler driven </a:t>
            </a:r>
            <a:r>
              <a:rPr lang="en-US" b="1" dirty="0"/>
              <a:t>meta-data layout framework</a:t>
            </a:r>
            <a:r>
              <a:rPr lang="en-US" dirty="0"/>
              <a:t> </a:t>
            </a:r>
            <a:r>
              <a:rPr lang="en-US" dirty="0" smtClean="0"/>
              <a:t>to </a:t>
            </a:r>
            <a:r>
              <a:rPr lang="en-US" dirty="0"/>
              <a:t>abstract away the </a:t>
            </a:r>
            <a:r>
              <a:rPr lang="en-US" b="1" dirty="0"/>
              <a:t>data </a:t>
            </a:r>
            <a:r>
              <a:rPr lang="en-US" b="1" dirty="0" smtClean="0"/>
              <a:t>layout</a:t>
            </a:r>
            <a:r>
              <a:rPr lang="en-US" dirty="0" smtClean="0"/>
              <a:t> </a:t>
            </a:r>
            <a:r>
              <a:rPr lang="en-US" dirty="0"/>
              <a:t>from the program.</a:t>
            </a:r>
          </a:p>
          <a:p>
            <a:pPr lvl="1"/>
            <a:r>
              <a:rPr lang="en-US" dirty="0"/>
              <a:t>Auto-tuner / expert programmer specifies the metadata </a:t>
            </a:r>
            <a:r>
              <a:rPr lang="en-US" dirty="0" smtClean="0"/>
              <a:t>file.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metadata file contains a high level view of the data </a:t>
            </a:r>
            <a:r>
              <a:rPr lang="en-US" dirty="0" smtClean="0"/>
              <a:t>layout.</a:t>
            </a:r>
          </a:p>
          <a:p>
            <a:pPr lvl="1"/>
            <a:r>
              <a:rPr lang="en-US" dirty="0" smtClean="0"/>
              <a:t>Compiler </a:t>
            </a:r>
            <a:r>
              <a:rPr lang="en-US" dirty="0"/>
              <a:t>auto-generates the program based on the metadata for the target architecture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20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5174"/>
            <a:ext cx="8229600" cy="944051"/>
          </a:xfrm>
        </p:spPr>
        <p:txBody>
          <a:bodyPr/>
          <a:lstStyle/>
          <a:p>
            <a:r>
              <a:rPr lang="en-US" dirty="0" smtClean="0"/>
              <a:t>Overall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9C947-C61D-974E-8538-E50D16A005A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 descr="fl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654" y="1055882"/>
            <a:ext cx="5729858" cy="542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6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5|2.1|0.8|0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35295</TotalTime>
  <Words>1848</Words>
  <Application>Microsoft Macintosh PowerPoint</Application>
  <PresentationFormat>On-screen Show (4:3)</PresentationFormat>
  <Paragraphs>459</Paragraphs>
  <Slides>27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Compiler-Driven Data Layout Transformation for Heterogeneous Platforms</vt:lpstr>
      <vt:lpstr>Acknowledgments</vt:lpstr>
      <vt:lpstr>Introduction</vt:lpstr>
      <vt:lpstr>Motivation</vt:lpstr>
      <vt:lpstr>Motivation</vt:lpstr>
      <vt:lpstr>Prefetching on CPU</vt:lpstr>
      <vt:lpstr>Coalescing on GPU</vt:lpstr>
      <vt:lpstr>Our Approach</vt:lpstr>
      <vt:lpstr>Overall Framework</vt:lpstr>
      <vt:lpstr>Habanero-C forasync   Multidimentional Parallel Loop Construct</vt:lpstr>
      <vt:lpstr>forasync to OpenCL kernel</vt:lpstr>
      <vt:lpstr>Metadata layout framework Algorithm</vt:lpstr>
      <vt:lpstr>Metadata Framework Example</vt:lpstr>
      <vt:lpstr>Metadata Framework Example</vt:lpstr>
      <vt:lpstr>Metadata layout framework Current Limitations</vt:lpstr>
      <vt:lpstr>Benchmarks</vt:lpstr>
      <vt:lpstr>Experimental Setup</vt:lpstr>
      <vt:lpstr>Experimental Methodology</vt:lpstr>
      <vt:lpstr>Experimental Results</vt:lpstr>
      <vt:lpstr>Experimental Results</vt:lpstr>
      <vt:lpstr>Experimental Results</vt:lpstr>
      <vt:lpstr>Experimental Results</vt:lpstr>
      <vt:lpstr>Experimental Results</vt:lpstr>
      <vt:lpstr>Conclusion</vt:lpstr>
      <vt:lpstr>Future Work</vt:lpstr>
      <vt:lpstr>Related Work</vt:lpstr>
      <vt:lpstr>PowerPoint Presentation</vt:lpstr>
    </vt:vector>
  </TitlesOfParts>
  <Company>Rice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For-each</dc:title>
  <dc:creator>Deepak Majeti</dc:creator>
  <cp:lastModifiedBy>euro-par2013</cp:lastModifiedBy>
  <cp:revision>1224</cp:revision>
  <cp:lastPrinted>2013-08-16T19:54:21Z</cp:lastPrinted>
  <dcterms:created xsi:type="dcterms:W3CDTF">2012-03-05T17:15:16Z</dcterms:created>
  <dcterms:modified xsi:type="dcterms:W3CDTF">2013-08-26T16:09:35Z</dcterms:modified>
</cp:coreProperties>
</file>