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0" r:id="rId2"/>
    <p:sldId id="258" r:id="rId3"/>
    <p:sldId id="259" r:id="rId4"/>
    <p:sldId id="306" r:id="rId5"/>
    <p:sldId id="260" r:id="rId6"/>
    <p:sldId id="312" r:id="rId7"/>
    <p:sldId id="285" r:id="rId8"/>
    <p:sldId id="277" r:id="rId9"/>
    <p:sldId id="314" r:id="rId10"/>
    <p:sldId id="295" r:id="rId11"/>
    <p:sldId id="304" r:id="rId12"/>
    <p:sldId id="272" r:id="rId13"/>
    <p:sldId id="296" r:id="rId14"/>
    <p:sldId id="308" r:id="rId15"/>
    <p:sldId id="315" r:id="rId16"/>
    <p:sldId id="280" r:id="rId17"/>
    <p:sldId id="290" r:id="rId18"/>
    <p:sldId id="292" r:id="rId19"/>
    <p:sldId id="309" r:id="rId20"/>
    <p:sldId id="293" r:id="rId21"/>
    <p:sldId id="307" r:id="rId22"/>
    <p:sldId id="294" r:id="rId23"/>
    <p:sldId id="317" r:id="rId24"/>
    <p:sldId id="316" r:id="rId25"/>
    <p:sldId id="274" r:id="rId26"/>
    <p:sldId id="275" r:id="rId27"/>
    <p:sldId id="276" r:id="rId28"/>
    <p:sldId id="311" r:id="rId29"/>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DCA"/>
    <a:srgbClr val="3366FF"/>
    <a:srgbClr val="0000FF"/>
    <a:srgbClr val="2929FF"/>
    <a:srgbClr val="EFEFFF"/>
    <a:srgbClr val="E7E7FF"/>
    <a:srgbClr val="C9C9FF"/>
    <a:srgbClr val="0000A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77798" autoAdjust="0"/>
  </p:normalViewPr>
  <p:slideViewPr>
    <p:cSldViewPr>
      <p:cViewPr varScale="1">
        <p:scale>
          <a:sx n="53" d="100"/>
          <a:sy n="53" d="100"/>
        </p:scale>
        <p:origin x="-1794" y="-84"/>
      </p:cViewPr>
      <p:guideLst>
        <p:guide orient="horz" pos="3838"/>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loria\Desktop\CONGRESOS%20Y%20REVISTAS\CONGRESOS\HeteroPar_2013\Heteropar_17_07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'[Heteropar_17_072013.xlsx]HETEROPAR+concurrency'!$D$50</c:f>
              <c:strCache>
                <c:ptCount val="1"/>
                <c:pt idx="0">
                  <c:v>4GPUs</c:v>
                </c:pt>
              </c:strCache>
            </c:strRef>
          </c:tx>
          <c:invertIfNegative val="0"/>
          <c:cat>
            <c:strRef>
              <c:f>'[Heteropar_17_072013.xlsx]HETEROPAR+concurrency'!$C$51:$C$58</c:f>
              <c:strCache>
                <c:ptCount val="8"/>
                <c:pt idx="0">
                  <c:v>m_120^3</c:v>
                </c:pt>
                <c:pt idx="1">
                  <c:v>m_160^3</c:v>
                </c:pt>
                <c:pt idx="2">
                  <c:v>m_200^3</c:v>
                </c:pt>
                <c:pt idx="3">
                  <c:v>m_240^3</c:v>
                </c:pt>
                <c:pt idx="4">
                  <c:v>m_280^3</c:v>
                </c:pt>
                <c:pt idx="5">
                  <c:v>m_320^3</c:v>
                </c:pt>
                <c:pt idx="6">
                  <c:v>m_360^3</c:v>
                </c:pt>
                <c:pt idx="7">
                  <c:v>m_400^3</c:v>
                </c:pt>
              </c:strCache>
            </c:strRef>
          </c:cat>
          <c:val>
            <c:numRef>
              <c:f>'[Heteropar_17_072013.xlsx]HETEROPAR+concurrency'!$D$51:$D$58</c:f>
              <c:numCache>
                <c:formatCode>0.00</c:formatCode>
                <c:ptCount val="8"/>
                <c:pt idx="0">
                  <c:v>3.7681800000000001</c:v>
                </c:pt>
                <c:pt idx="1">
                  <c:v>7.9054800000000007</c:v>
                </c:pt>
                <c:pt idx="2">
                  <c:v>14.80123</c:v>
                </c:pt>
                <c:pt idx="3">
                  <c:v>24.849530000000001</c:v>
                </c:pt>
                <c:pt idx="4">
                  <c:v>38.432119999999998</c:v>
                </c:pt>
                <c:pt idx="5">
                  <c:v>55.570230000000002</c:v>
                </c:pt>
                <c:pt idx="6">
                  <c:v>78.945939999999993</c:v>
                </c:pt>
                <c:pt idx="7">
                  <c:v>107.4273</c:v>
                </c:pt>
              </c:numCache>
            </c:numRef>
          </c:val>
        </c:ser>
        <c:ser>
          <c:idx val="1"/>
          <c:order val="1"/>
          <c:tx>
            <c:strRef>
              <c:f>'[Heteropar_17_072013.xlsx]HETEROPAR+concurrency'!$E$50</c:f>
              <c:strCache>
                <c:ptCount val="1"/>
                <c:pt idx="0">
                  <c:v>4Gpus+8MPIs</c:v>
                </c:pt>
              </c:strCache>
            </c:strRef>
          </c:tx>
          <c:invertIfNegative val="0"/>
          <c:cat>
            <c:strRef>
              <c:f>'[Heteropar_17_072013.xlsx]HETEROPAR+concurrency'!$C$51:$C$58</c:f>
              <c:strCache>
                <c:ptCount val="8"/>
                <c:pt idx="0">
                  <c:v>m_120^3</c:v>
                </c:pt>
                <c:pt idx="1">
                  <c:v>m_160^3</c:v>
                </c:pt>
                <c:pt idx="2">
                  <c:v>m_200^3</c:v>
                </c:pt>
                <c:pt idx="3">
                  <c:v>m_240^3</c:v>
                </c:pt>
                <c:pt idx="4">
                  <c:v>m_280^3</c:v>
                </c:pt>
                <c:pt idx="5">
                  <c:v>m_320^3</c:v>
                </c:pt>
                <c:pt idx="6">
                  <c:v>m_360^3</c:v>
                </c:pt>
                <c:pt idx="7">
                  <c:v>m_400^3</c:v>
                </c:pt>
              </c:strCache>
            </c:strRef>
          </c:cat>
          <c:val>
            <c:numRef>
              <c:f>'[Heteropar_17_072013.xlsx]HETEROPAR+concurrency'!$E$51:$E$58</c:f>
              <c:numCache>
                <c:formatCode>0.00</c:formatCode>
                <c:ptCount val="8"/>
                <c:pt idx="0">
                  <c:v>3.2681700000000005</c:v>
                </c:pt>
                <c:pt idx="1">
                  <c:v>7.0539500000000004</c:v>
                </c:pt>
                <c:pt idx="2">
                  <c:v>13.61098</c:v>
                </c:pt>
                <c:pt idx="3">
                  <c:v>22.435200000000002</c:v>
                </c:pt>
                <c:pt idx="4">
                  <c:v>35.186389999999996</c:v>
                </c:pt>
                <c:pt idx="5">
                  <c:v>50.416550000000001</c:v>
                </c:pt>
                <c:pt idx="6">
                  <c:v>72.996809999999996</c:v>
                </c:pt>
                <c:pt idx="7">
                  <c:v>97.131540000000001</c:v>
                </c:pt>
              </c:numCache>
            </c:numRef>
          </c:val>
        </c:ser>
        <c:dLbls>
          <c:showLegendKey val="0"/>
          <c:showVal val="0"/>
          <c:showCatName val="0"/>
          <c:showSerName val="0"/>
          <c:showPercent val="0"/>
          <c:showBubbleSize val="0"/>
        </c:dLbls>
        <c:gapWidth val="150"/>
        <c:axId val="94364032"/>
        <c:axId val="94365568"/>
      </c:barChart>
      <c:catAx>
        <c:axId val="94364032"/>
        <c:scaling>
          <c:orientation val="minMax"/>
        </c:scaling>
        <c:delete val="0"/>
        <c:axPos val="b"/>
        <c:majorTickMark val="out"/>
        <c:minorTickMark val="none"/>
        <c:tickLblPos val="nextTo"/>
        <c:crossAx val="94365568"/>
        <c:crosses val="autoZero"/>
        <c:auto val="1"/>
        <c:lblAlgn val="ctr"/>
        <c:lblOffset val="100"/>
        <c:noMultiLvlLbl val="0"/>
      </c:catAx>
      <c:valAx>
        <c:axId val="94365568"/>
        <c:scaling>
          <c:orientation val="minMax"/>
        </c:scaling>
        <c:delete val="0"/>
        <c:axPos val="l"/>
        <c:majorGridlines/>
        <c:numFmt formatCode="0.00" sourceLinked="1"/>
        <c:majorTickMark val="out"/>
        <c:minorTickMark val="none"/>
        <c:tickLblPos val="nextTo"/>
        <c:crossAx val="94364032"/>
        <c:crosses val="autoZero"/>
        <c:crossBetween val="between"/>
      </c:valAx>
    </c:plotArea>
    <c:legend>
      <c:legendPos val="r"/>
      <c:layout/>
      <c:overlay val="0"/>
    </c:legend>
    <c:plotVisOnly val="1"/>
    <c:dispBlanksAs val="gap"/>
    <c:showDLblsOverMax val="0"/>
  </c:chart>
  <c:spPr>
    <a:ln>
      <a:noFill/>
    </a:ln>
  </c:spPr>
  <c:txPr>
    <a:bodyPr/>
    <a:lstStyle/>
    <a:p>
      <a:pPr>
        <a:defRPr sz="1600"/>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3077137" cy="511731"/>
          </a:xfrm>
          <a:prstGeom prst="rect">
            <a:avLst/>
          </a:prstGeom>
        </p:spPr>
        <p:txBody>
          <a:bodyPr vert="horz" lIns="95068" tIns="47534" rIns="95068" bIns="47534" rtlCol="0"/>
          <a:lstStyle>
            <a:lvl1pPr algn="l">
              <a:defRPr sz="1200"/>
            </a:lvl1pPr>
          </a:lstStyle>
          <a:p>
            <a:endParaRPr lang="es-ES"/>
          </a:p>
        </p:txBody>
      </p:sp>
      <p:sp>
        <p:nvSpPr>
          <p:cNvPr id="3" name="2 Marcador de fecha"/>
          <p:cNvSpPr>
            <a:spLocks noGrp="1"/>
          </p:cNvSpPr>
          <p:nvPr>
            <p:ph type="dt" sz="quarter" idx="1"/>
          </p:nvPr>
        </p:nvSpPr>
        <p:spPr>
          <a:xfrm>
            <a:off x="4020507" y="2"/>
            <a:ext cx="3077137" cy="511731"/>
          </a:xfrm>
          <a:prstGeom prst="rect">
            <a:avLst/>
          </a:prstGeom>
        </p:spPr>
        <p:txBody>
          <a:bodyPr vert="horz" lIns="95068" tIns="47534" rIns="95068" bIns="47534" rtlCol="0"/>
          <a:lstStyle>
            <a:lvl1pPr algn="r">
              <a:defRPr sz="1200"/>
            </a:lvl1pPr>
          </a:lstStyle>
          <a:p>
            <a:fld id="{99809595-5106-4B41-91D2-F17103725F8D}" type="datetimeFigureOut">
              <a:rPr lang="es-ES" smtClean="0"/>
              <a:pPr/>
              <a:t>26/08/2013</a:t>
            </a:fld>
            <a:endParaRPr lang="es-ES"/>
          </a:p>
        </p:txBody>
      </p:sp>
      <p:sp>
        <p:nvSpPr>
          <p:cNvPr id="4" name="3 Marcador de pie de página"/>
          <p:cNvSpPr>
            <a:spLocks noGrp="1"/>
          </p:cNvSpPr>
          <p:nvPr>
            <p:ph type="ftr" sz="quarter" idx="2"/>
          </p:nvPr>
        </p:nvSpPr>
        <p:spPr>
          <a:xfrm>
            <a:off x="0" y="9721239"/>
            <a:ext cx="3077137" cy="511731"/>
          </a:xfrm>
          <a:prstGeom prst="rect">
            <a:avLst/>
          </a:prstGeom>
        </p:spPr>
        <p:txBody>
          <a:bodyPr vert="horz" lIns="95068" tIns="47534" rIns="95068" bIns="47534"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0507" y="9721239"/>
            <a:ext cx="3077137" cy="511731"/>
          </a:xfrm>
          <a:prstGeom prst="rect">
            <a:avLst/>
          </a:prstGeom>
        </p:spPr>
        <p:txBody>
          <a:bodyPr vert="horz" lIns="95068" tIns="47534" rIns="95068" bIns="47534" rtlCol="0" anchor="b"/>
          <a:lstStyle>
            <a:lvl1pPr algn="r">
              <a:defRPr sz="1200"/>
            </a:lvl1pPr>
          </a:lstStyle>
          <a:p>
            <a:fld id="{C2B9C96A-11C2-47F5-9C82-D776B1DC5784}" type="slidenum">
              <a:rPr lang="es-ES" smtClean="0"/>
              <a:pPr/>
              <a:t>‹#›</a:t>
            </a:fld>
            <a:endParaRPr lang="es-ES"/>
          </a:p>
        </p:txBody>
      </p:sp>
    </p:spTree>
    <p:extLst>
      <p:ext uri="{BB962C8B-B14F-4D97-AF65-F5344CB8AC3E}">
        <p14:creationId xmlns:p14="http://schemas.microsoft.com/office/powerpoint/2010/main" val="3215642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76363" cy="511731"/>
          </a:xfrm>
          <a:prstGeom prst="rect">
            <a:avLst/>
          </a:prstGeom>
        </p:spPr>
        <p:txBody>
          <a:bodyPr vert="horz" lIns="95068" tIns="47534" rIns="95068" bIns="47534" rtlCol="0"/>
          <a:lstStyle>
            <a:lvl1pPr algn="l">
              <a:defRPr sz="1200"/>
            </a:lvl1pPr>
          </a:lstStyle>
          <a:p>
            <a:endParaRPr lang="es-ES"/>
          </a:p>
        </p:txBody>
      </p:sp>
      <p:sp>
        <p:nvSpPr>
          <p:cNvPr id="3" name="2 Marcador de fecha"/>
          <p:cNvSpPr>
            <a:spLocks noGrp="1"/>
          </p:cNvSpPr>
          <p:nvPr>
            <p:ph type="dt" idx="1"/>
          </p:nvPr>
        </p:nvSpPr>
        <p:spPr>
          <a:xfrm>
            <a:off x="4021296" y="2"/>
            <a:ext cx="3076363" cy="511731"/>
          </a:xfrm>
          <a:prstGeom prst="rect">
            <a:avLst/>
          </a:prstGeom>
        </p:spPr>
        <p:txBody>
          <a:bodyPr vert="horz" lIns="95068" tIns="47534" rIns="95068" bIns="47534" rtlCol="0"/>
          <a:lstStyle>
            <a:lvl1pPr algn="r">
              <a:defRPr sz="1200"/>
            </a:lvl1pPr>
          </a:lstStyle>
          <a:p>
            <a:fld id="{9F1C9F7D-A66A-442A-AC6E-7C5840625C43}" type="datetimeFigureOut">
              <a:rPr lang="es-ES" smtClean="0"/>
              <a:pPr/>
              <a:t>26/08/2013</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068" tIns="47534" rIns="95068" bIns="47534" rtlCol="0" anchor="ctr"/>
          <a:lstStyle/>
          <a:p>
            <a:endParaRPr lang="es-ES"/>
          </a:p>
        </p:txBody>
      </p:sp>
      <p:sp>
        <p:nvSpPr>
          <p:cNvPr id="5" name="4 Marcador de notas"/>
          <p:cNvSpPr>
            <a:spLocks noGrp="1"/>
          </p:cNvSpPr>
          <p:nvPr>
            <p:ph type="body" sz="quarter" idx="3"/>
          </p:nvPr>
        </p:nvSpPr>
        <p:spPr>
          <a:xfrm>
            <a:off x="709931" y="4861442"/>
            <a:ext cx="5679440" cy="4605576"/>
          </a:xfrm>
          <a:prstGeom prst="rect">
            <a:avLst/>
          </a:prstGeom>
        </p:spPr>
        <p:txBody>
          <a:bodyPr vert="horz" lIns="95068" tIns="47534" rIns="95068" bIns="4753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2" y="9721108"/>
            <a:ext cx="3076363" cy="511731"/>
          </a:xfrm>
          <a:prstGeom prst="rect">
            <a:avLst/>
          </a:prstGeom>
        </p:spPr>
        <p:txBody>
          <a:bodyPr vert="horz" lIns="95068" tIns="47534" rIns="95068" bIns="4753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1296" y="9721108"/>
            <a:ext cx="3076363" cy="511731"/>
          </a:xfrm>
          <a:prstGeom prst="rect">
            <a:avLst/>
          </a:prstGeom>
        </p:spPr>
        <p:txBody>
          <a:bodyPr vert="horz" lIns="95068" tIns="47534" rIns="95068" bIns="47534" rtlCol="0" anchor="b"/>
          <a:lstStyle>
            <a:lvl1pPr algn="r">
              <a:defRPr sz="1200"/>
            </a:lvl1pPr>
          </a:lstStyle>
          <a:p>
            <a:fld id="{70D9B1CE-AC79-4F38-A972-16A96628B36A}" type="slidenum">
              <a:rPr lang="es-ES" smtClean="0"/>
              <a:pPr/>
              <a:t>‹#›</a:t>
            </a:fld>
            <a:endParaRPr lang="es-ES"/>
          </a:p>
        </p:txBody>
      </p:sp>
    </p:spTree>
    <p:extLst>
      <p:ext uri="{BB962C8B-B14F-4D97-AF65-F5344CB8AC3E}">
        <p14:creationId xmlns:p14="http://schemas.microsoft.com/office/powerpoint/2010/main" val="72180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Un </a:t>
            </a:r>
            <a:r>
              <a:rPr lang="es-ES" dirty="0" err="1" smtClean="0"/>
              <a:t>slice</a:t>
            </a:r>
            <a:r>
              <a:rPr lang="es-ES" dirty="0" smtClean="0"/>
              <a:t> del </a:t>
            </a:r>
            <a:r>
              <a:rPr lang="es-ES" dirty="0" err="1" smtClean="0"/>
              <a:t>vol</a:t>
            </a:r>
            <a:r>
              <a:rPr lang="es-ES" baseline="0" dirty="0" smtClean="0"/>
              <a:t> que corta con la </a:t>
            </a:r>
            <a:r>
              <a:rPr lang="es-ES" baseline="0" dirty="0" err="1" smtClean="0"/>
              <a:t>posicion</a:t>
            </a:r>
            <a:r>
              <a:rPr lang="es-ES" baseline="0" dirty="0" smtClean="0"/>
              <a:t> de algunas </a:t>
            </a:r>
            <a:r>
              <a:rPr lang="es-ES" baseline="0" dirty="0" err="1" smtClean="0"/>
              <a:t>particulas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Un </a:t>
            </a:r>
            <a:r>
              <a:rPr lang="es-ES" dirty="0" err="1" smtClean="0"/>
              <a:t>slice</a:t>
            </a:r>
            <a:r>
              <a:rPr lang="es-ES" dirty="0" smtClean="0"/>
              <a:t> del </a:t>
            </a:r>
            <a:r>
              <a:rPr lang="es-ES" dirty="0" err="1" smtClean="0"/>
              <a:t>vol</a:t>
            </a:r>
            <a:r>
              <a:rPr lang="es-ES" baseline="0" dirty="0" smtClean="0"/>
              <a:t> que corta con la </a:t>
            </a:r>
            <a:r>
              <a:rPr lang="es-ES" baseline="0" dirty="0" err="1" smtClean="0"/>
              <a:t>posicion</a:t>
            </a:r>
            <a:r>
              <a:rPr lang="es-ES" baseline="0" dirty="0" smtClean="0"/>
              <a:t> de algunas </a:t>
            </a:r>
            <a:r>
              <a:rPr lang="es-ES" baseline="0" dirty="0" err="1" smtClean="0"/>
              <a:t>particulas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These</a:t>
            </a:r>
            <a:r>
              <a:rPr lang="es-ES" dirty="0"/>
              <a:t> </a:t>
            </a:r>
            <a:r>
              <a:rPr lang="en-US" dirty="0"/>
              <a:t>optimizations are very relevant to improve the performance of operations dominated by memory</a:t>
            </a:r>
          </a:p>
          <a:p>
            <a:r>
              <a:rPr lang="en-US" dirty="0"/>
              <a:t>accesses (memory bounded) such as </a:t>
            </a:r>
            <a:r>
              <a:rPr lang="en-US" dirty="0" err="1"/>
              <a:t>SpMVs</a:t>
            </a:r>
            <a:r>
              <a:rPr lang="en-US" dirty="0"/>
              <a:t>, dots and </a:t>
            </a:r>
            <a:r>
              <a:rPr lang="en-US" dirty="0" err="1"/>
              <a:t>saxpys</a:t>
            </a:r>
            <a:r>
              <a:rPr lang="en-US" dirty="0"/>
              <a:t> which are the keys in Fast-Helmholtz.</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These</a:t>
            </a:r>
            <a:r>
              <a:rPr lang="es-ES" dirty="0"/>
              <a:t> </a:t>
            </a:r>
            <a:r>
              <a:rPr lang="en-US" dirty="0"/>
              <a:t>optimizations are very relevant to improve the performance of operations dominated by memory</a:t>
            </a:r>
          </a:p>
          <a:p>
            <a:r>
              <a:rPr lang="en-US" dirty="0"/>
              <a:t>accesses (memory bounded) such as </a:t>
            </a:r>
            <a:r>
              <a:rPr lang="en-US" dirty="0" err="1"/>
              <a:t>SpMVs</a:t>
            </a:r>
            <a:r>
              <a:rPr lang="en-US" dirty="0"/>
              <a:t>, dots and </a:t>
            </a:r>
            <a:r>
              <a:rPr lang="en-US" dirty="0" err="1"/>
              <a:t>saxpys</a:t>
            </a:r>
            <a:r>
              <a:rPr lang="en-US" dirty="0"/>
              <a:t> which are the keys in Fast-Helmholtz.</a:t>
            </a:r>
          </a:p>
          <a:p>
            <a:endParaRPr lang="en-US" dirty="0"/>
          </a:p>
          <a:p>
            <a:r>
              <a:rPr lang="en-US" b="1" dirty="0" smtClean="0">
                <a:solidFill>
                  <a:srgbClr val="0070C0"/>
                </a:solidFill>
              </a:rPr>
              <a:t>Fusion of kernels: </a:t>
            </a:r>
          </a:p>
          <a:p>
            <a:endParaRPr lang="en-US" b="1" dirty="0" smtClean="0">
              <a:solidFill>
                <a:srgbClr val="0070C0"/>
              </a:solidFill>
            </a:endParaRPr>
          </a:p>
          <a:p>
            <a:pPr marL="342894" indent="-342894">
              <a:buAutoNum type="arabicParenBoth"/>
            </a:pPr>
            <a:r>
              <a:rPr lang="en-US" dirty="0" smtClean="0"/>
              <a:t>Data dependencies are identified in the BCG algorithm; </a:t>
            </a:r>
          </a:p>
          <a:p>
            <a:pPr marL="342894" indent="-342894">
              <a:buAutoNum type="arabicParenBoth"/>
            </a:pPr>
            <a:r>
              <a:rPr lang="en-US" dirty="0" smtClean="0"/>
              <a:t>The operations are reordered for joining all the operations that can be executed at the same time and </a:t>
            </a:r>
          </a:p>
          <a:p>
            <a:pPr marL="342894" indent="-342894">
              <a:buAutoNum type="arabicParenBoth"/>
            </a:pPr>
            <a:r>
              <a:rPr lang="en-US" dirty="0" smtClean="0"/>
              <a:t>Fusions of independent operations are carried out and the corresponding kernels developed.</a:t>
            </a:r>
          </a:p>
          <a:p>
            <a:pPr marL="342894" indent="-342894">
              <a:buAutoNum type="arabicParenBoth"/>
            </a:pPr>
            <a:endParaRPr lang="en-US" dirty="0" smtClean="0"/>
          </a:p>
          <a:p>
            <a:endParaRPr lang="en-US" dirty="0" smtClean="0"/>
          </a:p>
          <a:p>
            <a:r>
              <a:rPr lang="en-US" dirty="0" smtClean="0"/>
              <a:t>A specific kernel to compute the two </a:t>
            </a:r>
            <a:r>
              <a:rPr lang="en-US" dirty="0" err="1" smtClean="0"/>
              <a:t>SpMV</a:t>
            </a:r>
            <a:r>
              <a:rPr lang="en-US" dirty="0" smtClean="0"/>
              <a:t> operations (</a:t>
            </a:r>
            <a:r>
              <a:rPr lang="en-US" i="1" dirty="0" smtClean="0"/>
              <a:t>q </a:t>
            </a:r>
            <a:r>
              <a:rPr lang="en-US" dirty="0" smtClean="0"/>
              <a:t>= </a:t>
            </a:r>
            <a:r>
              <a:rPr lang="en-US" i="1" dirty="0" err="1" smtClean="0"/>
              <a:t>Ap</a:t>
            </a:r>
            <a:r>
              <a:rPr lang="en-US" i="1" dirty="0" smtClean="0"/>
              <a:t> </a:t>
            </a:r>
            <a:r>
              <a:rPr lang="en-US" dirty="0" smtClean="0"/>
              <a:t>and </a:t>
            </a:r>
            <a:r>
              <a:rPr lang="en-US" i="1" dirty="0" smtClean="0"/>
              <a:t>q′ </a:t>
            </a:r>
            <a:r>
              <a:rPr lang="en-US" dirty="0" smtClean="0"/>
              <a:t>= </a:t>
            </a:r>
            <a:r>
              <a:rPr lang="en-US" i="1" dirty="0" err="1" smtClean="0"/>
              <a:t>Ap</a:t>
            </a:r>
            <a:r>
              <a:rPr lang="en-US" i="1" dirty="0" smtClean="0"/>
              <a:t>′</a:t>
            </a:r>
            <a:r>
              <a:rPr lang="en-US" dirty="0" smtClean="0"/>
              <a:t>) on the GPU</a:t>
            </a:r>
          </a:p>
          <a:p>
            <a:r>
              <a:rPr lang="en-US" dirty="0" smtClean="0"/>
              <a:t>platforms has been developed. In this kernel, every thread computes one element of the output vectors (</a:t>
            </a:r>
            <a:r>
              <a:rPr lang="en-US" i="1" dirty="0" smtClean="0"/>
              <a:t>q </a:t>
            </a:r>
            <a:r>
              <a:rPr lang="en-US" dirty="0" smtClean="0"/>
              <a:t>and </a:t>
            </a:r>
            <a:r>
              <a:rPr lang="en-US" i="1" dirty="0" smtClean="0"/>
              <a:t>q′</a:t>
            </a:r>
            <a:r>
              <a:rPr lang="en-US" dirty="0" smtClean="0"/>
              <a:t>). So, the loop to compute every row has been unrolled. In this way, the parallelism of this kernel is very high. In the kernel, the number of reads has been considerably reduced since the sparse matrix </a:t>
            </a:r>
            <a:r>
              <a:rPr lang="en-US" i="1" dirty="0" smtClean="0"/>
              <a:t>A </a:t>
            </a:r>
            <a:r>
              <a:rPr lang="en-US" dirty="0" smtClean="0"/>
              <a:t>is stored in the memory of the GPU for both </a:t>
            </a:r>
            <a:r>
              <a:rPr lang="en-US" dirty="0" err="1" smtClean="0"/>
              <a:t>SpMVs</a:t>
            </a:r>
            <a:r>
              <a:rPr lang="en-US" dirty="0" smtClean="0"/>
              <a:t>. Moreover, this optimization is combined with the advantages, in terms of performance, introduced by the use of our Regular </a:t>
            </a:r>
            <a:r>
              <a:rPr lang="es-ES" dirty="0" err="1" smtClean="0"/>
              <a:t>Format</a:t>
            </a:r>
            <a:r>
              <a:rPr lang="es-ES" dirty="0" smtClean="0"/>
              <a:t>.</a:t>
            </a:r>
          </a:p>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First</a:t>
            </a:r>
            <a:r>
              <a:rPr lang="es-ES" baseline="0" dirty="0" smtClean="0"/>
              <a:t> of </a:t>
            </a:r>
            <a:r>
              <a:rPr lang="es-ES" baseline="0" dirty="0" err="1" smtClean="0"/>
              <a:t>all</a:t>
            </a:r>
            <a:r>
              <a:rPr lang="es-ES" dirty="0" smtClean="0"/>
              <a:t>,</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outiline</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points</a:t>
            </a:r>
            <a:r>
              <a:rPr lang="es-ES" baseline="0" dirty="0" smtClean="0"/>
              <a:t> </a:t>
            </a:r>
            <a:r>
              <a:rPr lang="es-ES" baseline="0" dirty="0" err="1" smtClean="0"/>
              <a:t>to</a:t>
            </a:r>
            <a:r>
              <a:rPr lang="es-ES" baseline="0" dirty="0" smtClean="0"/>
              <a:t> </a:t>
            </a:r>
            <a:r>
              <a:rPr lang="es-ES" baseline="0" dirty="0" err="1" smtClean="0"/>
              <a:t>deal</a:t>
            </a:r>
            <a:r>
              <a:rPr lang="es-ES" baseline="0" dirty="0" smtClean="0"/>
              <a:t> in </a:t>
            </a:r>
            <a:r>
              <a:rPr lang="es-ES" baseline="0" dirty="0" err="1" smtClean="0"/>
              <a:t>this</a:t>
            </a:r>
            <a:r>
              <a:rPr lang="es-ES" baseline="0" dirty="0" smtClean="0"/>
              <a:t> </a:t>
            </a:r>
            <a:r>
              <a:rPr lang="es-ES" baseline="0" dirty="0" err="1" smtClean="0"/>
              <a:t>presentation</a:t>
            </a:r>
            <a:r>
              <a:rPr lang="es-ES" baseline="0" dirty="0" smtClean="0"/>
              <a:t>: </a:t>
            </a:r>
          </a:p>
          <a:p>
            <a:endParaRPr lang="es-ES" dirty="0" smtClean="0"/>
          </a:p>
          <a:p>
            <a:r>
              <a:rPr lang="es-ES" dirty="0" err="1" smtClean="0"/>
              <a:t>We</a:t>
            </a:r>
            <a:r>
              <a:rPr lang="es-ES" dirty="0" smtClean="0"/>
              <a:t> are </a:t>
            </a:r>
            <a:r>
              <a:rPr lang="es-ES" dirty="0" err="1" smtClean="0"/>
              <a:t>going</a:t>
            </a:r>
            <a:r>
              <a:rPr lang="es-ES" dirty="0" smtClean="0"/>
              <a:t> </a:t>
            </a:r>
            <a:r>
              <a:rPr lang="es-ES" dirty="0" err="1" smtClean="0"/>
              <a:t>to</a:t>
            </a:r>
            <a:r>
              <a:rPr lang="es-ES" dirty="0" smtClean="0"/>
              <a:t> </a:t>
            </a:r>
            <a:r>
              <a:rPr lang="es-ES" dirty="0" err="1" smtClean="0"/>
              <a:t>start</a:t>
            </a:r>
            <a:r>
              <a:rPr lang="es-ES" baseline="0" dirty="0" smtClean="0"/>
              <a:t> </a:t>
            </a:r>
            <a:r>
              <a:rPr lang="es-ES" baseline="0" dirty="0" err="1" smtClean="0"/>
              <a:t>with</a:t>
            </a:r>
            <a:r>
              <a:rPr lang="es-ES" baseline="0" dirty="0" smtClean="0"/>
              <a:t> a </a:t>
            </a:r>
            <a:r>
              <a:rPr lang="es-ES" baseline="0" dirty="0" err="1" smtClean="0"/>
              <a:t>brief</a:t>
            </a:r>
            <a:r>
              <a:rPr lang="es-ES" baseline="0" dirty="0" smtClean="0"/>
              <a:t> </a:t>
            </a:r>
            <a:r>
              <a:rPr lang="es-ES" baseline="0" dirty="0" err="1" smtClean="0"/>
              <a:t>introduction</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Optical</a:t>
            </a:r>
            <a:r>
              <a:rPr lang="es-ES" baseline="0" dirty="0" smtClean="0"/>
              <a:t> </a:t>
            </a:r>
            <a:r>
              <a:rPr lang="es-ES" baseline="0" dirty="0" err="1" smtClean="0"/>
              <a:t>Difracction</a:t>
            </a:r>
            <a:r>
              <a:rPr lang="es-ES" baseline="0" dirty="0" smtClean="0"/>
              <a:t> </a:t>
            </a:r>
            <a:r>
              <a:rPr lang="es-ES" baseline="0" dirty="0" err="1" smtClean="0"/>
              <a:t>Tomography</a:t>
            </a:r>
            <a:r>
              <a:rPr lang="es-ES" baseline="0" dirty="0" smtClean="0"/>
              <a:t>.</a:t>
            </a:r>
          </a:p>
          <a:p>
            <a:r>
              <a:rPr lang="es-ES" dirty="0" err="1" smtClean="0"/>
              <a:t>Afterthat</a:t>
            </a:r>
            <a:r>
              <a:rPr lang="es-ES" dirty="0" smtClean="0"/>
              <a:t>,</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t>
            </a:r>
            <a:r>
              <a:rPr lang="es-ES" baseline="0" dirty="0" err="1" smtClean="0"/>
              <a:t>background</a:t>
            </a:r>
            <a:r>
              <a:rPr lang="es-ES" baseline="0" dirty="0" smtClean="0"/>
              <a:t> in </a:t>
            </a:r>
            <a:r>
              <a:rPr lang="es-ES" baseline="0" dirty="0" err="1" smtClean="0"/>
              <a:t>which</a:t>
            </a:r>
            <a:r>
              <a:rPr lang="es-ES" baseline="0" dirty="0" smtClean="0"/>
              <a:t> </a:t>
            </a:r>
            <a:r>
              <a:rPr lang="es-ES" baseline="0" dirty="0" err="1" smtClean="0"/>
              <a:t>the</a:t>
            </a:r>
            <a:r>
              <a:rPr lang="es-ES" baseline="0" dirty="0" smtClean="0"/>
              <a:t> ODT </a:t>
            </a:r>
            <a:r>
              <a:rPr lang="es-ES" baseline="0" dirty="0" err="1" smtClean="0"/>
              <a:t>approach</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is</a:t>
            </a:r>
            <a:r>
              <a:rPr lang="es-ES" baseline="0" dirty="0" smtClean="0"/>
              <a:t> </a:t>
            </a:r>
            <a:r>
              <a:rPr lang="es-ES" baseline="0" dirty="0" err="1" smtClean="0"/>
              <a:t>described</a:t>
            </a:r>
            <a:r>
              <a:rPr lang="es-ES" baseline="0" dirty="0" smtClean="0"/>
              <a:t> in </a:t>
            </a:r>
            <a:r>
              <a:rPr lang="es-ES" baseline="0" dirty="0" err="1" smtClean="0"/>
              <a:t>detail</a:t>
            </a:r>
            <a:r>
              <a:rPr lang="es-ES" baseline="0" dirty="0" smtClean="0"/>
              <a:t>.</a:t>
            </a:r>
          </a:p>
          <a:p>
            <a:r>
              <a:rPr lang="es-ES" baseline="0" dirty="0" err="1" smtClean="0"/>
              <a:t>The</a:t>
            </a:r>
            <a:r>
              <a:rPr lang="es-ES" baseline="0" dirty="0" smtClean="0"/>
              <a:t> </a:t>
            </a:r>
            <a:r>
              <a:rPr lang="es-ES" baseline="0" dirty="0" err="1" smtClean="0"/>
              <a:t>third</a:t>
            </a:r>
            <a:r>
              <a:rPr lang="es-ES" baseline="0" dirty="0" smtClean="0"/>
              <a:t> </a:t>
            </a:r>
            <a:r>
              <a:rPr lang="es-ES" baseline="0" dirty="0" err="1" smtClean="0"/>
              <a:t>section</a:t>
            </a:r>
            <a:r>
              <a:rPr lang="es-ES" baseline="0" dirty="0" smtClean="0"/>
              <a:t> </a:t>
            </a:r>
            <a:r>
              <a:rPr lang="es-ES" baseline="0" dirty="0" err="1" smtClean="0"/>
              <a:t>is</a:t>
            </a:r>
            <a:r>
              <a:rPr lang="es-ES" baseline="0" dirty="0" smtClean="0"/>
              <a:t> </a:t>
            </a:r>
            <a:r>
              <a:rPr lang="es-ES" baseline="0" dirty="0" err="1" smtClean="0"/>
              <a:t>devoted</a:t>
            </a:r>
            <a:r>
              <a:rPr lang="es-ES" baseline="0" dirty="0" smtClean="0"/>
              <a:t> </a:t>
            </a:r>
            <a:r>
              <a:rPr lang="es-ES" baseline="0" dirty="0" err="1" smtClean="0"/>
              <a:t>to</a:t>
            </a:r>
            <a:r>
              <a:rPr lang="es-ES" baseline="0" dirty="0" smtClean="0"/>
              <a:t> </a:t>
            </a:r>
            <a:r>
              <a:rPr lang="es-ES" baseline="0" dirty="0" err="1" smtClean="0"/>
              <a:t>analysing</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and a </a:t>
            </a:r>
            <a:r>
              <a:rPr lang="es-ES" baseline="0" dirty="0" err="1" smtClean="0"/>
              <a:t>study</a:t>
            </a:r>
            <a:r>
              <a:rPr lang="es-ES" baseline="0" dirty="0" smtClean="0"/>
              <a:t> of </a:t>
            </a:r>
            <a:r>
              <a:rPr lang="es-ES" baseline="0" dirty="0" err="1" smtClean="0"/>
              <a:t>the</a:t>
            </a:r>
            <a:r>
              <a:rPr lang="es-ES" baseline="0" dirty="0" smtClean="0"/>
              <a:t> </a:t>
            </a:r>
            <a:r>
              <a:rPr lang="es-ES" baseline="0" dirty="0" err="1" smtClean="0"/>
              <a:t>computational</a:t>
            </a:r>
            <a:r>
              <a:rPr lang="es-ES" baseline="0" dirty="0" smtClean="0"/>
              <a:t> </a:t>
            </a:r>
            <a:r>
              <a:rPr lang="es-ES" baseline="0" dirty="0" err="1" smtClean="0"/>
              <a:t>memory</a:t>
            </a:r>
            <a:r>
              <a:rPr lang="es-ES" baseline="0" dirty="0" smtClean="0"/>
              <a:t> </a:t>
            </a:r>
            <a:r>
              <a:rPr lang="es-ES" baseline="0" dirty="0" err="1" smtClean="0"/>
              <a:t>requirements</a:t>
            </a:r>
            <a:r>
              <a:rPr lang="es-ES" baseline="0" dirty="0" smtClean="0"/>
              <a:t> </a:t>
            </a:r>
            <a:r>
              <a:rPr lang="es-ES" baseline="0" dirty="0" err="1" smtClean="0"/>
              <a:t>is</a:t>
            </a:r>
            <a:r>
              <a:rPr lang="es-ES" baseline="0" dirty="0" smtClean="0"/>
              <a:t> </a:t>
            </a:r>
            <a:r>
              <a:rPr lang="es-ES" baseline="0" dirty="0" err="1" smtClean="0"/>
              <a:t>carried</a:t>
            </a:r>
            <a:r>
              <a:rPr lang="es-ES" baseline="0" dirty="0" smtClean="0"/>
              <a:t> </a:t>
            </a:r>
            <a:r>
              <a:rPr lang="es-ES" baseline="0" dirty="0" err="1" smtClean="0"/>
              <a:t>out</a:t>
            </a:r>
            <a:r>
              <a:rPr lang="es-ES" baseline="0" dirty="0" smtClean="0"/>
              <a:t>. </a:t>
            </a:r>
            <a:r>
              <a:rPr lang="es-ES" baseline="0" dirty="0" err="1" smtClean="0"/>
              <a:t>Moreover</a:t>
            </a:r>
            <a:r>
              <a:rPr lang="es-ES" baseline="0" dirty="0" smtClean="0"/>
              <a:t>, in </a:t>
            </a:r>
            <a:r>
              <a:rPr lang="es-ES" baseline="0" dirty="0" err="1" smtClean="0"/>
              <a:t>this</a:t>
            </a:r>
            <a:r>
              <a:rPr lang="es-ES" baseline="0" dirty="0" smtClean="0"/>
              <a:t> </a:t>
            </a:r>
            <a:r>
              <a:rPr lang="es-ES" baseline="0" dirty="0" err="1" smtClean="0"/>
              <a:t>section</a:t>
            </a:r>
            <a:r>
              <a:rPr lang="es-ES" baseline="0" dirty="0" smtClean="0"/>
              <a:t>, </a:t>
            </a:r>
            <a:r>
              <a:rPr lang="es-ES" baseline="0" dirty="0" err="1" smtClean="0"/>
              <a:t>our</a:t>
            </a:r>
            <a:r>
              <a:rPr lang="es-ES" baseline="0" dirty="0" smtClean="0"/>
              <a:t> </a:t>
            </a:r>
            <a:r>
              <a:rPr lang="es-ES" baseline="0" dirty="0" err="1" smtClean="0"/>
              <a:t>approaches</a:t>
            </a:r>
            <a:r>
              <a:rPr lang="es-ES" baseline="0" dirty="0" smtClean="0"/>
              <a:t> </a:t>
            </a:r>
            <a:r>
              <a:rPr lang="es-ES" baseline="0" dirty="0" err="1" smtClean="0"/>
              <a:t>to</a:t>
            </a:r>
            <a:r>
              <a:rPr lang="es-ES" baseline="0" dirty="0" smtClean="0"/>
              <a:t> </a:t>
            </a:r>
            <a:r>
              <a:rPr lang="es-ES" baseline="0" dirty="0" err="1" smtClean="0"/>
              <a:t>parallelize</a:t>
            </a:r>
            <a:r>
              <a:rPr lang="es-ES" baseline="0" dirty="0" smtClean="0"/>
              <a:t> </a:t>
            </a:r>
            <a:r>
              <a:rPr lang="es-ES" baseline="0" dirty="0" err="1" smtClean="0"/>
              <a:t>the</a:t>
            </a:r>
            <a:r>
              <a:rPr lang="es-ES" baseline="0" dirty="0" smtClean="0"/>
              <a:t> </a:t>
            </a:r>
            <a:r>
              <a:rPr lang="es-ES" baseline="0" dirty="0" err="1" smtClean="0"/>
              <a:t>most</a:t>
            </a:r>
            <a:r>
              <a:rPr lang="es-ES" baseline="0" dirty="0" smtClean="0"/>
              <a:t> </a:t>
            </a:r>
            <a:r>
              <a:rPr lang="es-ES" baseline="0" dirty="0" err="1" smtClean="0"/>
              <a:t>computationally</a:t>
            </a:r>
            <a:r>
              <a:rPr lang="es-ES" baseline="0" dirty="0" smtClean="0"/>
              <a:t> </a:t>
            </a:r>
            <a:r>
              <a:rPr lang="es-ES" baseline="0" dirty="0" err="1" smtClean="0"/>
              <a:t>expensive</a:t>
            </a:r>
            <a:r>
              <a:rPr lang="es-ES" baseline="0" dirty="0" smtClean="0"/>
              <a:t> </a:t>
            </a:r>
            <a:r>
              <a:rPr lang="es-ES" baseline="0" dirty="0" err="1" smtClean="0"/>
              <a:t>parts</a:t>
            </a:r>
            <a:r>
              <a:rPr lang="es-ES" baseline="0" dirty="0" smtClean="0"/>
              <a:t> of </a:t>
            </a:r>
            <a:r>
              <a:rPr lang="es-ES" baseline="0" dirty="0" err="1" smtClean="0"/>
              <a:t>the</a:t>
            </a:r>
            <a:r>
              <a:rPr lang="es-ES" baseline="0" dirty="0" smtClean="0"/>
              <a:t> </a:t>
            </a:r>
            <a:r>
              <a:rPr lang="es-ES" baseline="0" dirty="0" err="1" smtClean="0"/>
              <a:t>algorithm</a:t>
            </a:r>
            <a:r>
              <a:rPr lang="es-ES" baseline="0" dirty="0" smtClean="0"/>
              <a:t> are </a:t>
            </a:r>
            <a:r>
              <a:rPr lang="es-ES" baseline="0" dirty="0" err="1" smtClean="0"/>
              <a:t>described</a:t>
            </a:r>
            <a:r>
              <a:rPr lang="es-ES" baseline="0" dirty="0" smtClean="0"/>
              <a:t>.</a:t>
            </a:r>
          </a:p>
          <a:p>
            <a:r>
              <a:rPr lang="es-ES" baseline="0" dirty="0" err="1" smtClean="0"/>
              <a:t>Section</a:t>
            </a:r>
            <a:r>
              <a:rPr lang="es-ES" baseline="0" dirty="0" smtClean="0"/>
              <a:t> 4 </a:t>
            </a:r>
            <a:r>
              <a:rPr lang="es-ES" baseline="0" dirty="0" err="1" smtClean="0"/>
              <a:t>illustrates</a:t>
            </a:r>
            <a:r>
              <a:rPr lang="es-ES" baseline="0" dirty="0" smtClean="0"/>
              <a:t> </a:t>
            </a:r>
            <a:r>
              <a:rPr lang="es-ES" baseline="0" dirty="0" err="1" smtClean="0"/>
              <a:t>the</a:t>
            </a:r>
            <a:r>
              <a:rPr lang="es-ES" baseline="0" dirty="0" smtClean="0"/>
              <a:t> </a:t>
            </a:r>
            <a:r>
              <a:rPr lang="es-ES" baseline="0" dirty="0" err="1" smtClean="0"/>
              <a:t>obtained</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several</a:t>
            </a:r>
            <a:r>
              <a:rPr lang="es-ES" baseline="0" dirty="0" smtClean="0"/>
              <a:t> </a:t>
            </a:r>
            <a:r>
              <a:rPr lang="es-ES" baseline="0" dirty="0" err="1" smtClean="0"/>
              <a:t>examples</a:t>
            </a:r>
            <a:r>
              <a:rPr lang="es-ES" baseline="0" dirty="0" smtClean="0"/>
              <a:t> of ODT </a:t>
            </a:r>
            <a:r>
              <a:rPr lang="es-ES" baseline="0" dirty="0" err="1" smtClean="0"/>
              <a:t>problems</a:t>
            </a:r>
            <a:r>
              <a:rPr lang="es-ES" baseline="0" dirty="0" smtClean="0"/>
              <a:t>. </a:t>
            </a:r>
          </a:p>
          <a:p>
            <a:r>
              <a:rPr lang="es-ES" baseline="0" dirty="0" err="1" smtClean="0"/>
              <a:t>Section</a:t>
            </a:r>
            <a:r>
              <a:rPr lang="es-ES" baseline="0" dirty="0" smtClean="0"/>
              <a:t> 5, </a:t>
            </a:r>
            <a:r>
              <a:rPr lang="es-ES" baseline="0" dirty="0" err="1" smtClean="0"/>
              <a:t>evaluates</a:t>
            </a:r>
            <a:r>
              <a:rPr lang="es-ES" baseline="0" dirty="0" smtClean="0"/>
              <a:t> </a:t>
            </a:r>
            <a:r>
              <a:rPr lang="es-ES" baseline="0" dirty="0" err="1" smtClean="0"/>
              <a:t>our</a:t>
            </a:r>
            <a:r>
              <a:rPr lang="es-ES" baseline="0" dirty="0" smtClean="0"/>
              <a:t> </a:t>
            </a:r>
            <a:r>
              <a:rPr lang="es-ES" baseline="0" dirty="0" err="1" smtClean="0"/>
              <a:t>implementation</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HPC </a:t>
            </a:r>
            <a:r>
              <a:rPr lang="es-ES" baseline="0" dirty="0" err="1" smtClean="0"/>
              <a:t>platforms</a:t>
            </a:r>
            <a:r>
              <a:rPr lang="es-ES" baseline="0" dirty="0" smtClean="0"/>
              <a:t>(</a:t>
            </a:r>
            <a:r>
              <a:rPr lang="es-ES" baseline="0" dirty="0" err="1" smtClean="0"/>
              <a:t>multicore</a:t>
            </a:r>
            <a:r>
              <a:rPr lang="es-ES" baseline="0" dirty="0" smtClean="0"/>
              <a:t> and </a:t>
            </a:r>
            <a:r>
              <a:rPr lang="es-ES" baseline="0" dirty="0" err="1" smtClean="0"/>
              <a:t>MultiGPU</a:t>
            </a:r>
            <a:r>
              <a:rPr lang="es-ES" baseline="0" dirty="0" smtClean="0"/>
              <a:t> </a:t>
            </a:r>
            <a:r>
              <a:rPr lang="es-ES" baseline="0" dirty="0" err="1" smtClean="0"/>
              <a:t>computing</a:t>
            </a:r>
            <a:r>
              <a:rPr lang="es-ES" baseline="0" dirty="0" smtClean="0"/>
              <a:t>). </a:t>
            </a:r>
          </a:p>
          <a:p>
            <a:r>
              <a:rPr lang="es-ES" baseline="0" dirty="0" err="1" smtClean="0"/>
              <a:t>Finally</a:t>
            </a:r>
            <a:r>
              <a:rPr lang="es-ES" baseline="0" dirty="0" smtClean="0"/>
              <a:t>, </a:t>
            </a:r>
            <a:r>
              <a:rPr lang="es-ES" baseline="0" dirty="0" err="1" smtClean="0"/>
              <a:t>Section</a:t>
            </a:r>
            <a:r>
              <a:rPr lang="es-ES" baseline="0" dirty="0" smtClean="0"/>
              <a:t> 6 </a:t>
            </a:r>
            <a:r>
              <a:rPr lang="es-ES" baseline="0" dirty="0" err="1" smtClean="0"/>
              <a:t>summarizes</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conclusions</a:t>
            </a:r>
            <a:r>
              <a:rPr lang="es-ES" baseline="0" dirty="0" smtClean="0"/>
              <a:t> and </a:t>
            </a:r>
            <a:r>
              <a:rPr lang="es-ES" baseline="0" dirty="0" err="1" smtClean="0"/>
              <a:t>lines</a:t>
            </a:r>
            <a:r>
              <a:rPr lang="es-ES" baseline="0" dirty="0" smtClean="0"/>
              <a:t> of </a:t>
            </a:r>
            <a:r>
              <a:rPr lang="es-ES" baseline="0" dirty="0" err="1" smtClean="0"/>
              <a:t>future</a:t>
            </a:r>
            <a:r>
              <a:rPr lang="es-ES" baseline="0" dirty="0" smtClean="0"/>
              <a:t> </a:t>
            </a:r>
            <a:r>
              <a:rPr lang="es-ES" baseline="0" dirty="0" err="1" smtClean="0"/>
              <a:t>works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First</a:t>
            </a:r>
            <a:r>
              <a:rPr lang="es-ES" baseline="0" dirty="0" smtClean="0"/>
              <a:t> of </a:t>
            </a:r>
            <a:r>
              <a:rPr lang="es-ES" baseline="0" dirty="0" err="1" smtClean="0"/>
              <a:t>all</a:t>
            </a:r>
            <a:r>
              <a:rPr lang="es-ES" dirty="0" smtClean="0"/>
              <a:t>,</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outiline</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points</a:t>
            </a:r>
            <a:r>
              <a:rPr lang="es-ES" baseline="0" dirty="0" smtClean="0"/>
              <a:t> </a:t>
            </a:r>
            <a:r>
              <a:rPr lang="es-ES" baseline="0" dirty="0" err="1" smtClean="0"/>
              <a:t>to</a:t>
            </a:r>
            <a:r>
              <a:rPr lang="es-ES" baseline="0" dirty="0" smtClean="0"/>
              <a:t> </a:t>
            </a:r>
            <a:r>
              <a:rPr lang="es-ES" baseline="0" dirty="0" err="1" smtClean="0"/>
              <a:t>deal</a:t>
            </a:r>
            <a:r>
              <a:rPr lang="es-ES" baseline="0" dirty="0" smtClean="0"/>
              <a:t> in </a:t>
            </a:r>
            <a:r>
              <a:rPr lang="es-ES" baseline="0" dirty="0" err="1" smtClean="0"/>
              <a:t>this</a:t>
            </a:r>
            <a:r>
              <a:rPr lang="es-ES" baseline="0" dirty="0" smtClean="0"/>
              <a:t> </a:t>
            </a:r>
            <a:r>
              <a:rPr lang="es-ES" baseline="0" dirty="0" err="1" smtClean="0"/>
              <a:t>presentation</a:t>
            </a:r>
            <a:r>
              <a:rPr lang="es-ES" baseline="0" dirty="0" smtClean="0"/>
              <a:t>: </a:t>
            </a:r>
          </a:p>
          <a:p>
            <a:endParaRPr lang="es-ES" dirty="0" smtClean="0"/>
          </a:p>
          <a:p>
            <a:r>
              <a:rPr lang="es-ES" dirty="0" err="1" smtClean="0"/>
              <a:t>We</a:t>
            </a:r>
            <a:r>
              <a:rPr lang="es-ES" dirty="0" smtClean="0"/>
              <a:t> are </a:t>
            </a:r>
            <a:r>
              <a:rPr lang="es-ES" dirty="0" err="1" smtClean="0"/>
              <a:t>going</a:t>
            </a:r>
            <a:r>
              <a:rPr lang="es-ES" dirty="0" smtClean="0"/>
              <a:t> </a:t>
            </a:r>
            <a:r>
              <a:rPr lang="es-ES" dirty="0" err="1" smtClean="0"/>
              <a:t>to</a:t>
            </a:r>
            <a:r>
              <a:rPr lang="es-ES" dirty="0" smtClean="0"/>
              <a:t> </a:t>
            </a:r>
            <a:r>
              <a:rPr lang="es-ES" dirty="0" err="1" smtClean="0"/>
              <a:t>start</a:t>
            </a:r>
            <a:r>
              <a:rPr lang="es-ES" baseline="0" dirty="0" smtClean="0"/>
              <a:t> </a:t>
            </a:r>
            <a:r>
              <a:rPr lang="es-ES" baseline="0" dirty="0" err="1" smtClean="0"/>
              <a:t>with</a:t>
            </a:r>
            <a:r>
              <a:rPr lang="es-ES" baseline="0" dirty="0" smtClean="0"/>
              <a:t> a </a:t>
            </a:r>
            <a:r>
              <a:rPr lang="es-ES" baseline="0" dirty="0" err="1" smtClean="0"/>
              <a:t>brief</a:t>
            </a:r>
            <a:r>
              <a:rPr lang="es-ES" baseline="0" dirty="0" smtClean="0"/>
              <a:t> </a:t>
            </a:r>
            <a:r>
              <a:rPr lang="es-ES" baseline="0" dirty="0" err="1" smtClean="0"/>
              <a:t>introduction</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Optical</a:t>
            </a:r>
            <a:r>
              <a:rPr lang="es-ES" baseline="0" dirty="0" smtClean="0"/>
              <a:t> </a:t>
            </a:r>
            <a:r>
              <a:rPr lang="es-ES" baseline="0" dirty="0" err="1" smtClean="0"/>
              <a:t>Difracction</a:t>
            </a:r>
            <a:r>
              <a:rPr lang="es-ES" baseline="0" dirty="0" smtClean="0"/>
              <a:t> </a:t>
            </a:r>
            <a:r>
              <a:rPr lang="es-ES" baseline="0" dirty="0" err="1" smtClean="0"/>
              <a:t>Tomography</a:t>
            </a:r>
            <a:r>
              <a:rPr lang="es-ES" baseline="0" dirty="0" smtClean="0"/>
              <a:t>.</a:t>
            </a:r>
          </a:p>
          <a:p>
            <a:r>
              <a:rPr lang="es-ES" dirty="0" err="1" smtClean="0"/>
              <a:t>Afterthat</a:t>
            </a:r>
            <a:r>
              <a:rPr lang="es-ES" dirty="0" smtClean="0"/>
              <a:t>,</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t>
            </a:r>
            <a:r>
              <a:rPr lang="es-ES" baseline="0" dirty="0" err="1" smtClean="0"/>
              <a:t>background</a:t>
            </a:r>
            <a:r>
              <a:rPr lang="es-ES" baseline="0" dirty="0" smtClean="0"/>
              <a:t> in </a:t>
            </a:r>
            <a:r>
              <a:rPr lang="es-ES" baseline="0" dirty="0" err="1" smtClean="0"/>
              <a:t>which</a:t>
            </a:r>
            <a:r>
              <a:rPr lang="es-ES" baseline="0" dirty="0" smtClean="0"/>
              <a:t> </a:t>
            </a:r>
            <a:r>
              <a:rPr lang="es-ES" baseline="0" dirty="0" err="1" smtClean="0"/>
              <a:t>the</a:t>
            </a:r>
            <a:r>
              <a:rPr lang="es-ES" baseline="0" dirty="0" smtClean="0"/>
              <a:t> ODT </a:t>
            </a:r>
            <a:r>
              <a:rPr lang="es-ES" baseline="0" dirty="0" err="1" smtClean="0"/>
              <a:t>approach</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is</a:t>
            </a:r>
            <a:r>
              <a:rPr lang="es-ES" baseline="0" dirty="0" smtClean="0"/>
              <a:t> </a:t>
            </a:r>
            <a:r>
              <a:rPr lang="es-ES" baseline="0" dirty="0" err="1" smtClean="0"/>
              <a:t>described</a:t>
            </a:r>
            <a:r>
              <a:rPr lang="es-ES" baseline="0" dirty="0" smtClean="0"/>
              <a:t> in </a:t>
            </a:r>
            <a:r>
              <a:rPr lang="es-ES" baseline="0" dirty="0" err="1" smtClean="0"/>
              <a:t>detail</a:t>
            </a:r>
            <a:r>
              <a:rPr lang="es-ES" baseline="0" dirty="0" smtClean="0"/>
              <a:t>.</a:t>
            </a:r>
          </a:p>
          <a:p>
            <a:r>
              <a:rPr lang="es-ES" baseline="0" dirty="0" err="1" smtClean="0"/>
              <a:t>The</a:t>
            </a:r>
            <a:r>
              <a:rPr lang="es-ES" baseline="0" dirty="0" smtClean="0"/>
              <a:t> </a:t>
            </a:r>
            <a:r>
              <a:rPr lang="es-ES" baseline="0" dirty="0" err="1" smtClean="0"/>
              <a:t>third</a:t>
            </a:r>
            <a:r>
              <a:rPr lang="es-ES" baseline="0" dirty="0" smtClean="0"/>
              <a:t> </a:t>
            </a:r>
            <a:r>
              <a:rPr lang="es-ES" baseline="0" dirty="0" err="1" smtClean="0"/>
              <a:t>section</a:t>
            </a:r>
            <a:r>
              <a:rPr lang="es-ES" baseline="0" dirty="0" smtClean="0"/>
              <a:t> </a:t>
            </a:r>
            <a:r>
              <a:rPr lang="es-ES" baseline="0" dirty="0" err="1" smtClean="0"/>
              <a:t>is</a:t>
            </a:r>
            <a:r>
              <a:rPr lang="es-ES" baseline="0" dirty="0" smtClean="0"/>
              <a:t> </a:t>
            </a:r>
            <a:r>
              <a:rPr lang="es-ES" baseline="0" dirty="0" err="1" smtClean="0"/>
              <a:t>devoted</a:t>
            </a:r>
            <a:r>
              <a:rPr lang="es-ES" baseline="0" dirty="0" smtClean="0"/>
              <a:t> </a:t>
            </a:r>
            <a:r>
              <a:rPr lang="es-ES" baseline="0" dirty="0" err="1" smtClean="0"/>
              <a:t>to</a:t>
            </a:r>
            <a:r>
              <a:rPr lang="es-ES" baseline="0" dirty="0" smtClean="0"/>
              <a:t> </a:t>
            </a:r>
            <a:r>
              <a:rPr lang="es-ES" baseline="0" dirty="0" err="1" smtClean="0"/>
              <a:t>analysing</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and a </a:t>
            </a:r>
            <a:r>
              <a:rPr lang="es-ES" baseline="0" dirty="0" err="1" smtClean="0"/>
              <a:t>study</a:t>
            </a:r>
            <a:r>
              <a:rPr lang="es-ES" baseline="0" dirty="0" smtClean="0"/>
              <a:t> of </a:t>
            </a:r>
            <a:r>
              <a:rPr lang="es-ES" baseline="0" dirty="0" err="1" smtClean="0"/>
              <a:t>the</a:t>
            </a:r>
            <a:r>
              <a:rPr lang="es-ES" baseline="0" dirty="0" smtClean="0"/>
              <a:t> </a:t>
            </a:r>
            <a:r>
              <a:rPr lang="es-ES" baseline="0" dirty="0" err="1" smtClean="0"/>
              <a:t>computational</a:t>
            </a:r>
            <a:r>
              <a:rPr lang="es-ES" baseline="0" dirty="0" smtClean="0"/>
              <a:t> </a:t>
            </a:r>
            <a:r>
              <a:rPr lang="es-ES" baseline="0" dirty="0" err="1" smtClean="0"/>
              <a:t>memory</a:t>
            </a:r>
            <a:r>
              <a:rPr lang="es-ES" baseline="0" dirty="0" smtClean="0"/>
              <a:t> </a:t>
            </a:r>
            <a:r>
              <a:rPr lang="es-ES" baseline="0" dirty="0" err="1" smtClean="0"/>
              <a:t>requirements</a:t>
            </a:r>
            <a:r>
              <a:rPr lang="es-ES" baseline="0" dirty="0" smtClean="0"/>
              <a:t> </a:t>
            </a:r>
            <a:r>
              <a:rPr lang="es-ES" baseline="0" dirty="0" err="1" smtClean="0"/>
              <a:t>is</a:t>
            </a:r>
            <a:r>
              <a:rPr lang="es-ES" baseline="0" dirty="0" smtClean="0"/>
              <a:t> </a:t>
            </a:r>
            <a:r>
              <a:rPr lang="es-ES" baseline="0" dirty="0" err="1" smtClean="0"/>
              <a:t>carried</a:t>
            </a:r>
            <a:r>
              <a:rPr lang="es-ES" baseline="0" dirty="0" smtClean="0"/>
              <a:t> </a:t>
            </a:r>
            <a:r>
              <a:rPr lang="es-ES" baseline="0" dirty="0" err="1" smtClean="0"/>
              <a:t>out</a:t>
            </a:r>
            <a:r>
              <a:rPr lang="es-ES" baseline="0" dirty="0" smtClean="0"/>
              <a:t>. </a:t>
            </a:r>
            <a:r>
              <a:rPr lang="es-ES" baseline="0" dirty="0" err="1" smtClean="0"/>
              <a:t>Moreover</a:t>
            </a:r>
            <a:r>
              <a:rPr lang="es-ES" baseline="0" dirty="0" smtClean="0"/>
              <a:t>, in </a:t>
            </a:r>
            <a:r>
              <a:rPr lang="es-ES" baseline="0" dirty="0" err="1" smtClean="0"/>
              <a:t>this</a:t>
            </a:r>
            <a:r>
              <a:rPr lang="es-ES" baseline="0" dirty="0" smtClean="0"/>
              <a:t> </a:t>
            </a:r>
            <a:r>
              <a:rPr lang="es-ES" baseline="0" dirty="0" err="1" smtClean="0"/>
              <a:t>section</a:t>
            </a:r>
            <a:r>
              <a:rPr lang="es-ES" baseline="0" dirty="0" smtClean="0"/>
              <a:t>, </a:t>
            </a:r>
            <a:r>
              <a:rPr lang="es-ES" baseline="0" dirty="0" err="1" smtClean="0"/>
              <a:t>our</a:t>
            </a:r>
            <a:r>
              <a:rPr lang="es-ES" baseline="0" dirty="0" smtClean="0"/>
              <a:t> </a:t>
            </a:r>
            <a:r>
              <a:rPr lang="es-ES" baseline="0" dirty="0" err="1" smtClean="0"/>
              <a:t>approaches</a:t>
            </a:r>
            <a:r>
              <a:rPr lang="es-ES" baseline="0" dirty="0" smtClean="0"/>
              <a:t> </a:t>
            </a:r>
            <a:r>
              <a:rPr lang="es-ES" baseline="0" dirty="0" err="1" smtClean="0"/>
              <a:t>to</a:t>
            </a:r>
            <a:r>
              <a:rPr lang="es-ES" baseline="0" dirty="0" smtClean="0"/>
              <a:t> </a:t>
            </a:r>
            <a:r>
              <a:rPr lang="es-ES" baseline="0" dirty="0" err="1" smtClean="0"/>
              <a:t>parallelize</a:t>
            </a:r>
            <a:r>
              <a:rPr lang="es-ES" baseline="0" dirty="0" smtClean="0"/>
              <a:t> </a:t>
            </a:r>
            <a:r>
              <a:rPr lang="es-ES" baseline="0" dirty="0" err="1" smtClean="0"/>
              <a:t>the</a:t>
            </a:r>
            <a:r>
              <a:rPr lang="es-ES" baseline="0" dirty="0" smtClean="0"/>
              <a:t> </a:t>
            </a:r>
            <a:r>
              <a:rPr lang="es-ES" baseline="0" dirty="0" err="1" smtClean="0"/>
              <a:t>most</a:t>
            </a:r>
            <a:r>
              <a:rPr lang="es-ES" baseline="0" dirty="0" smtClean="0"/>
              <a:t> </a:t>
            </a:r>
            <a:r>
              <a:rPr lang="es-ES" baseline="0" dirty="0" err="1" smtClean="0"/>
              <a:t>computationally</a:t>
            </a:r>
            <a:r>
              <a:rPr lang="es-ES" baseline="0" dirty="0" smtClean="0"/>
              <a:t> </a:t>
            </a:r>
            <a:r>
              <a:rPr lang="es-ES" baseline="0" dirty="0" err="1" smtClean="0"/>
              <a:t>expensive</a:t>
            </a:r>
            <a:r>
              <a:rPr lang="es-ES" baseline="0" dirty="0" smtClean="0"/>
              <a:t> </a:t>
            </a:r>
            <a:r>
              <a:rPr lang="es-ES" baseline="0" dirty="0" err="1" smtClean="0"/>
              <a:t>parts</a:t>
            </a:r>
            <a:r>
              <a:rPr lang="es-ES" baseline="0" dirty="0" smtClean="0"/>
              <a:t> of </a:t>
            </a:r>
            <a:r>
              <a:rPr lang="es-ES" baseline="0" dirty="0" err="1" smtClean="0"/>
              <a:t>the</a:t>
            </a:r>
            <a:r>
              <a:rPr lang="es-ES" baseline="0" dirty="0" smtClean="0"/>
              <a:t> </a:t>
            </a:r>
            <a:r>
              <a:rPr lang="es-ES" baseline="0" dirty="0" err="1" smtClean="0"/>
              <a:t>algorithm</a:t>
            </a:r>
            <a:r>
              <a:rPr lang="es-ES" baseline="0" dirty="0" smtClean="0"/>
              <a:t> are </a:t>
            </a:r>
            <a:r>
              <a:rPr lang="es-ES" baseline="0" dirty="0" err="1" smtClean="0"/>
              <a:t>described</a:t>
            </a:r>
            <a:r>
              <a:rPr lang="es-ES" baseline="0" dirty="0" smtClean="0"/>
              <a:t>.</a:t>
            </a:r>
          </a:p>
          <a:p>
            <a:r>
              <a:rPr lang="es-ES" baseline="0" dirty="0" err="1" smtClean="0"/>
              <a:t>Section</a:t>
            </a:r>
            <a:r>
              <a:rPr lang="es-ES" baseline="0" dirty="0" smtClean="0"/>
              <a:t> 4 </a:t>
            </a:r>
            <a:r>
              <a:rPr lang="es-ES" baseline="0" dirty="0" err="1" smtClean="0"/>
              <a:t>illustrates</a:t>
            </a:r>
            <a:r>
              <a:rPr lang="es-ES" baseline="0" dirty="0" smtClean="0"/>
              <a:t> </a:t>
            </a:r>
            <a:r>
              <a:rPr lang="es-ES" baseline="0" dirty="0" err="1" smtClean="0"/>
              <a:t>the</a:t>
            </a:r>
            <a:r>
              <a:rPr lang="es-ES" baseline="0" dirty="0" smtClean="0"/>
              <a:t> </a:t>
            </a:r>
            <a:r>
              <a:rPr lang="es-ES" baseline="0" dirty="0" err="1" smtClean="0"/>
              <a:t>obtained</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several</a:t>
            </a:r>
            <a:r>
              <a:rPr lang="es-ES" baseline="0" dirty="0" smtClean="0"/>
              <a:t> </a:t>
            </a:r>
            <a:r>
              <a:rPr lang="es-ES" baseline="0" dirty="0" err="1" smtClean="0"/>
              <a:t>examples</a:t>
            </a:r>
            <a:r>
              <a:rPr lang="es-ES" baseline="0" dirty="0" smtClean="0"/>
              <a:t> of ODT </a:t>
            </a:r>
            <a:r>
              <a:rPr lang="es-ES" baseline="0" dirty="0" err="1" smtClean="0"/>
              <a:t>problems</a:t>
            </a:r>
            <a:r>
              <a:rPr lang="es-ES" baseline="0" dirty="0" smtClean="0"/>
              <a:t>. </a:t>
            </a:r>
          </a:p>
          <a:p>
            <a:r>
              <a:rPr lang="es-ES" baseline="0" dirty="0" err="1" smtClean="0"/>
              <a:t>Section</a:t>
            </a:r>
            <a:r>
              <a:rPr lang="es-ES" baseline="0" dirty="0" smtClean="0"/>
              <a:t> 5, </a:t>
            </a:r>
            <a:r>
              <a:rPr lang="es-ES" baseline="0" dirty="0" err="1" smtClean="0"/>
              <a:t>evaluates</a:t>
            </a:r>
            <a:r>
              <a:rPr lang="es-ES" baseline="0" dirty="0" smtClean="0"/>
              <a:t> </a:t>
            </a:r>
            <a:r>
              <a:rPr lang="es-ES" baseline="0" dirty="0" err="1" smtClean="0"/>
              <a:t>our</a:t>
            </a:r>
            <a:r>
              <a:rPr lang="es-ES" baseline="0" dirty="0" smtClean="0"/>
              <a:t> </a:t>
            </a:r>
            <a:r>
              <a:rPr lang="es-ES" baseline="0" dirty="0" err="1" smtClean="0"/>
              <a:t>implementation</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HPC </a:t>
            </a:r>
            <a:r>
              <a:rPr lang="es-ES" baseline="0" dirty="0" err="1" smtClean="0"/>
              <a:t>platforms</a:t>
            </a:r>
            <a:r>
              <a:rPr lang="es-ES" baseline="0" dirty="0" smtClean="0"/>
              <a:t>(</a:t>
            </a:r>
            <a:r>
              <a:rPr lang="es-ES" baseline="0" dirty="0" err="1" smtClean="0"/>
              <a:t>multicore</a:t>
            </a:r>
            <a:r>
              <a:rPr lang="es-ES" baseline="0" dirty="0" smtClean="0"/>
              <a:t> and </a:t>
            </a:r>
            <a:r>
              <a:rPr lang="es-ES" baseline="0" dirty="0" err="1" smtClean="0"/>
              <a:t>MultiGPU</a:t>
            </a:r>
            <a:r>
              <a:rPr lang="es-ES" baseline="0" dirty="0" smtClean="0"/>
              <a:t> </a:t>
            </a:r>
            <a:r>
              <a:rPr lang="es-ES" baseline="0" dirty="0" err="1" smtClean="0"/>
              <a:t>computing</a:t>
            </a:r>
            <a:r>
              <a:rPr lang="es-ES" baseline="0" dirty="0" smtClean="0"/>
              <a:t>). </a:t>
            </a:r>
          </a:p>
          <a:p>
            <a:r>
              <a:rPr lang="es-ES" baseline="0" dirty="0" err="1" smtClean="0"/>
              <a:t>Finally</a:t>
            </a:r>
            <a:r>
              <a:rPr lang="es-ES" baseline="0" dirty="0" smtClean="0"/>
              <a:t>, </a:t>
            </a:r>
            <a:r>
              <a:rPr lang="es-ES" baseline="0" dirty="0" err="1" smtClean="0"/>
              <a:t>Section</a:t>
            </a:r>
            <a:r>
              <a:rPr lang="es-ES" baseline="0" dirty="0" smtClean="0"/>
              <a:t> 6 </a:t>
            </a:r>
            <a:r>
              <a:rPr lang="es-ES" baseline="0" dirty="0" err="1" smtClean="0"/>
              <a:t>summarizes</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conclusions</a:t>
            </a:r>
            <a:r>
              <a:rPr lang="es-ES" baseline="0" dirty="0" smtClean="0"/>
              <a:t> and </a:t>
            </a:r>
            <a:r>
              <a:rPr lang="es-ES" baseline="0" dirty="0" err="1" smtClean="0"/>
              <a:t>lines</a:t>
            </a:r>
            <a:r>
              <a:rPr lang="es-ES" baseline="0" dirty="0" smtClean="0"/>
              <a:t> of </a:t>
            </a:r>
            <a:r>
              <a:rPr lang="es-ES" baseline="0" dirty="0" err="1" smtClean="0"/>
              <a:t>future</a:t>
            </a:r>
            <a:r>
              <a:rPr lang="es-ES" baseline="0" dirty="0" smtClean="0"/>
              <a:t> </a:t>
            </a:r>
            <a:r>
              <a:rPr lang="es-ES" baseline="0" dirty="0" err="1" smtClean="0"/>
              <a:t>works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First</a:t>
            </a:r>
            <a:r>
              <a:rPr lang="es-ES" baseline="0" dirty="0" smtClean="0"/>
              <a:t> of </a:t>
            </a:r>
            <a:r>
              <a:rPr lang="es-ES" baseline="0" dirty="0" err="1" smtClean="0"/>
              <a:t>all</a:t>
            </a:r>
            <a:r>
              <a:rPr lang="es-ES" dirty="0" smtClean="0"/>
              <a:t>,</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outiline</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points</a:t>
            </a:r>
            <a:r>
              <a:rPr lang="es-ES" baseline="0" dirty="0" smtClean="0"/>
              <a:t> </a:t>
            </a:r>
            <a:r>
              <a:rPr lang="es-ES" baseline="0" dirty="0" err="1" smtClean="0"/>
              <a:t>to</a:t>
            </a:r>
            <a:r>
              <a:rPr lang="es-ES" baseline="0" dirty="0" smtClean="0"/>
              <a:t> </a:t>
            </a:r>
            <a:r>
              <a:rPr lang="es-ES" baseline="0" dirty="0" err="1" smtClean="0"/>
              <a:t>deal</a:t>
            </a:r>
            <a:r>
              <a:rPr lang="es-ES" baseline="0" dirty="0" smtClean="0"/>
              <a:t> in </a:t>
            </a:r>
            <a:r>
              <a:rPr lang="es-ES" baseline="0" dirty="0" err="1" smtClean="0"/>
              <a:t>this</a:t>
            </a:r>
            <a:r>
              <a:rPr lang="es-ES" baseline="0" dirty="0" smtClean="0"/>
              <a:t> </a:t>
            </a:r>
            <a:r>
              <a:rPr lang="es-ES" baseline="0" dirty="0" err="1" smtClean="0"/>
              <a:t>presentation</a:t>
            </a:r>
            <a:r>
              <a:rPr lang="es-ES" baseline="0" dirty="0" smtClean="0"/>
              <a:t>: </a:t>
            </a:r>
          </a:p>
          <a:p>
            <a:endParaRPr lang="es-ES" dirty="0" smtClean="0"/>
          </a:p>
          <a:p>
            <a:r>
              <a:rPr lang="es-ES" dirty="0" err="1" smtClean="0"/>
              <a:t>We</a:t>
            </a:r>
            <a:r>
              <a:rPr lang="es-ES" dirty="0" smtClean="0"/>
              <a:t> are </a:t>
            </a:r>
            <a:r>
              <a:rPr lang="es-ES" dirty="0" err="1" smtClean="0"/>
              <a:t>going</a:t>
            </a:r>
            <a:r>
              <a:rPr lang="es-ES" dirty="0" smtClean="0"/>
              <a:t> </a:t>
            </a:r>
            <a:r>
              <a:rPr lang="es-ES" dirty="0" err="1" smtClean="0"/>
              <a:t>to</a:t>
            </a:r>
            <a:r>
              <a:rPr lang="es-ES" dirty="0" smtClean="0"/>
              <a:t> </a:t>
            </a:r>
            <a:r>
              <a:rPr lang="es-ES" dirty="0" err="1" smtClean="0"/>
              <a:t>start</a:t>
            </a:r>
            <a:r>
              <a:rPr lang="es-ES" baseline="0" dirty="0" smtClean="0"/>
              <a:t> </a:t>
            </a:r>
            <a:r>
              <a:rPr lang="es-ES" baseline="0" dirty="0" err="1" smtClean="0"/>
              <a:t>with</a:t>
            </a:r>
            <a:r>
              <a:rPr lang="es-ES" baseline="0" dirty="0" smtClean="0"/>
              <a:t> a </a:t>
            </a:r>
            <a:r>
              <a:rPr lang="es-ES" baseline="0" dirty="0" err="1" smtClean="0"/>
              <a:t>brief</a:t>
            </a:r>
            <a:r>
              <a:rPr lang="es-ES" baseline="0" dirty="0" smtClean="0"/>
              <a:t> </a:t>
            </a:r>
            <a:r>
              <a:rPr lang="es-ES" baseline="0" dirty="0" err="1" smtClean="0"/>
              <a:t>introduction</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Optical</a:t>
            </a:r>
            <a:r>
              <a:rPr lang="es-ES" baseline="0" dirty="0" smtClean="0"/>
              <a:t> </a:t>
            </a:r>
            <a:r>
              <a:rPr lang="es-ES" baseline="0" dirty="0" err="1" smtClean="0"/>
              <a:t>Difracction</a:t>
            </a:r>
            <a:r>
              <a:rPr lang="es-ES" baseline="0" dirty="0" smtClean="0"/>
              <a:t> </a:t>
            </a:r>
            <a:r>
              <a:rPr lang="es-ES" baseline="0" dirty="0" err="1" smtClean="0"/>
              <a:t>Tomography</a:t>
            </a:r>
            <a:r>
              <a:rPr lang="es-ES" baseline="0" dirty="0" smtClean="0"/>
              <a:t>.</a:t>
            </a:r>
          </a:p>
          <a:p>
            <a:r>
              <a:rPr lang="es-ES" dirty="0" err="1" smtClean="0"/>
              <a:t>Afterthat</a:t>
            </a:r>
            <a:r>
              <a:rPr lang="es-ES" dirty="0" smtClean="0"/>
              <a:t>,</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t>
            </a:r>
            <a:r>
              <a:rPr lang="es-ES" baseline="0" dirty="0" err="1" smtClean="0"/>
              <a:t>background</a:t>
            </a:r>
            <a:r>
              <a:rPr lang="es-ES" baseline="0" dirty="0" smtClean="0"/>
              <a:t> in </a:t>
            </a:r>
            <a:r>
              <a:rPr lang="es-ES" baseline="0" dirty="0" err="1" smtClean="0"/>
              <a:t>which</a:t>
            </a:r>
            <a:r>
              <a:rPr lang="es-ES" baseline="0" dirty="0" smtClean="0"/>
              <a:t> </a:t>
            </a:r>
            <a:r>
              <a:rPr lang="es-ES" baseline="0" dirty="0" err="1" smtClean="0"/>
              <a:t>the</a:t>
            </a:r>
            <a:r>
              <a:rPr lang="es-ES" baseline="0" dirty="0" smtClean="0"/>
              <a:t> ODT </a:t>
            </a:r>
            <a:r>
              <a:rPr lang="es-ES" baseline="0" dirty="0" err="1" smtClean="0"/>
              <a:t>approach</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is</a:t>
            </a:r>
            <a:r>
              <a:rPr lang="es-ES" baseline="0" dirty="0" smtClean="0"/>
              <a:t> </a:t>
            </a:r>
            <a:r>
              <a:rPr lang="es-ES" baseline="0" dirty="0" err="1" smtClean="0"/>
              <a:t>described</a:t>
            </a:r>
            <a:r>
              <a:rPr lang="es-ES" baseline="0" dirty="0" smtClean="0"/>
              <a:t> in </a:t>
            </a:r>
            <a:r>
              <a:rPr lang="es-ES" baseline="0" dirty="0" err="1" smtClean="0"/>
              <a:t>detail</a:t>
            </a:r>
            <a:r>
              <a:rPr lang="es-ES" baseline="0" dirty="0" smtClean="0"/>
              <a:t>.</a:t>
            </a:r>
          </a:p>
          <a:p>
            <a:r>
              <a:rPr lang="es-ES" baseline="0" dirty="0" err="1" smtClean="0"/>
              <a:t>The</a:t>
            </a:r>
            <a:r>
              <a:rPr lang="es-ES" baseline="0" dirty="0" smtClean="0"/>
              <a:t> </a:t>
            </a:r>
            <a:r>
              <a:rPr lang="es-ES" baseline="0" dirty="0" err="1" smtClean="0"/>
              <a:t>third</a:t>
            </a:r>
            <a:r>
              <a:rPr lang="es-ES" baseline="0" dirty="0" smtClean="0"/>
              <a:t> </a:t>
            </a:r>
            <a:r>
              <a:rPr lang="es-ES" baseline="0" dirty="0" err="1" smtClean="0"/>
              <a:t>section</a:t>
            </a:r>
            <a:r>
              <a:rPr lang="es-ES" baseline="0" dirty="0" smtClean="0"/>
              <a:t> </a:t>
            </a:r>
            <a:r>
              <a:rPr lang="es-ES" baseline="0" dirty="0" err="1" smtClean="0"/>
              <a:t>is</a:t>
            </a:r>
            <a:r>
              <a:rPr lang="es-ES" baseline="0" dirty="0" smtClean="0"/>
              <a:t> </a:t>
            </a:r>
            <a:r>
              <a:rPr lang="es-ES" baseline="0" dirty="0" err="1" smtClean="0"/>
              <a:t>devoted</a:t>
            </a:r>
            <a:r>
              <a:rPr lang="es-ES" baseline="0" dirty="0" smtClean="0"/>
              <a:t> </a:t>
            </a:r>
            <a:r>
              <a:rPr lang="es-ES" baseline="0" dirty="0" err="1" smtClean="0"/>
              <a:t>to</a:t>
            </a:r>
            <a:r>
              <a:rPr lang="es-ES" baseline="0" dirty="0" smtClean="0"/>
              <a:t> </a:t>
            </a:r>
            <a:r>
              <a:rPr lang="es-ES" baseline="0" dirty="0" err="1" smtClean="0"/>
              <a:t>analysing</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and a </a:t>
            </a:r>
            <a:r>
              <a:rPr lang="es-ES" baseline="0" dirty="0" err="1" smtClean="0"/>
              <a:t>study</a:t>
            </a:r>
            <a:r>
              <a:rPr lang="es-ES" baseline="0" dirty="0" smtClean="0"/>
              <a:t> of </a:t>
            </a:r>
            <a:r>
              <a:rPr lang="es-ES" baseline="0" dirty="0" err="1" smtClean="0"/>
              <a:t>the</a:t>
            </a:r>
            <a:r>
              <a:rPr lang="es-ES" baseline="0" dirty="0" smtClean="0"/>
              <a:t> </a:t>
            </a:r>
            <a:r>
              <a:rPr lang="es-ES" baseline="0" dirty="0" err="1" smtClean="0"/>
              <a:t>computational</a:t>
            </a:r>
            <a:r>
              <a:rPr lang="es-ES" baseline="0" dirty="0" smtClean="0"/>
              <a:t> </a:t>
            </a:r>
            <a:r>
              <a:rPr lang="es-ES" baseline="0" dirty="0" err="1" smtClean="0"/>
              <a:t>memory</a:t>
            </a:r>
            <a:r>
              <a:rPr lang="es-ES" baseline="0" dirty="0" smtClean="0"/>
              <a:t> </a:t>
            </a:r>
            <a:r>
              <a:rPr lang="es-ES" baseline="0" dirty="0" err="1" smtClean="0"/>
              <a:t>requirements</a:t>
            </a:r>
            <a:r>
              <a:rPr lang="es-ES" baseline="0" dirty="0" smtClean="0"/>
              <a:t> </a:t>
            </a:r>
            <a:r>
              <a:rPr lang="es-ES" baseline="0" dirty="0" err="1" smtClean="0"/>
              <a:t>is</a:t>
            </a:r>
            <a:r>
              <a:rPr lang="es-ES" baseline="0" dirty="0" smtClean="0"/>
              <a:t> </a:t>
            </a:r>
            <a:r>
              <a:rPr lang="es-ES" baseline="0" dirty="0" err="1" smtClean="0"/>
              <a:t>carried</a:t>
            </a:r>
            <a:r>
              <a:rPr lang="es-ES" baseline="0" dirty="0" smtClean="0"/>
              <a:t> </a:t>
            </a:r>
            <a:r>
              <a:rPr lang="es-ES" baseline="0" dirty="0" err="1" smtClean="0"/>
              <a:t>out</a:t>
            </a:r>
            <a:r>
              <a:rPr lang="es-ES" baseline="0" dirty="0" smtClean="0"/>
              <a:t>. </a:t>
            </a:r>
            <a:r>
              <a:rPr lang="es-ES" baseline="0" dirty="0" err="1" smtClean="0"/>
              <a:t>Moreover</a:t>
            </a:r>
            <a:r>
              <a:rPr lang="es-ES" baseline="0" dirty="0" smtClean="0"/>
              <a:t>, in </a:t>
            </a:r>
            <a:r>
              <a:rPr lang="es-ES" baseline="0" dirty="0" err="1" smtClean="0"/>
              <a:t>this</a:t>
            </a:r>
            <a:r>
              <a:rPr lang="es-ES" baseline="0" dirty="0" smtClean="0"/>
              <a:t> </a:t>
            </a:r>
            <a:r>
              <a:rPr lang="es-ES" baseline="0" dirty="0" err="1" smtClean="0"/>
              <a:t>section</a:t>
            </a:r>
            <a:r>
              <a:rPr lang="es-ES" baseline="0" dirty="0" smtClean="0"/>
              <a:t>, </a:t>
            </a:r>
            <a:r>
              <a:rPr lang="es-ES" baseline="0" dirty="0" err="1" smtClean="0"/>
              <a:t>our</a:t>
            </a:r>
            <a:r>
              <a:rPr lang="es-ES" baseline="0" dirty="0" smtClean="0"/>
              <a:t> </a:t>
            </a:r>
            <a:r>
              <a:rPr lang="es-ES" baseline="0" dirty="0" err="1" smtClean="0"/>
              <a:t>approaches</a:t>
            </a:r>
            <a:r>
              <a:rPr lang="es-ES" baseline="0" dirty="0" smtClean="0"/>
              <a:t> </a:t>
            </a:r>
            <a:r>
              <a:rPr lang="es-ES" baseline="0" dirty="0" err="1" smtClean="0"/>
              <a:t>to</a:t>
            </a:r>
            <a:r>
              <a:rPr lang="es-ES" baseline="0" dirty="0" smtClean="0"/>
              <a:t> </a:t>
            </a:r>
            <a:r>
              <a:rPr lang="es-ES" baseline="0" dirty="0" err="1" smtClean="0"/>
              <a:t>parallelize</a:t>
            </a:r>
            <a:r>
              <a:rPr lang="es-ES" baseline="0" dirty="0" smtClean="0"/>
              <a:t> </a:t>
            </a:r>
            <a:r>
              <a:rPr lang="es-ES" baseline="0" dirty="0" err="1" smtClean="0"/>
              <a:t>the</a:t>
            </a:r>
            <a:r>
              <a:rPr lang="es-ES" baseline="0" dirty="0" smtClean="0"/>
              <a:t> </a:t>
            </a:r>
            <a:r>
              <a:rPr lang="es-ES" baseline="0" dirty="0" err="1" smtClean="0"/>
              <a:t>most</a:t>
            </a:r>
            <a:r>
              <a:rPr lang="es-ES" baseline="0" dirty="0" smtClean="0"/>
              <a:t> </a:t>
            </a:r>
            <a:r>
              <a:rPr lang="es-ES" baseline="0" dirty="0" err="1" smtClean="0"/>
              <a:t>computationally</a:t>
            </a:r>
            <a:r>
              <a:rPr lang="es-ES" baseline="0" dirty="0" smtClean="0"/>
              <a:t> </a:t>
            </a:r>
            <a:r>
              <a:rPr lang="es-ES" baseline="0" dirty="0" err="1" smtClean="0"/>
              <a:t>expensive</a:t>
            </a:r>
            <a:r>
              <a:rPr lang="es-ES" baseline="0" dirty="0" smtClean="0"/>
              <a:t> </a:t>
            </a:r>
            <a:r>
              <a:rPr lang="es-ES" baseline="0" dirty="0" err="1" smtClean="0"/>
              <a:t>parts</a:t>
            </a:r>
            <a:r>
              <a:rPr lang="es-ES" baseline="0" dirty="0" smtClean="0"/>
              <a:t> of </a:t>
            </a:r>
            <a:r>
              <a:rPr lang="es-ES" baseline="0" dirty="0" err="1" smtClean="0"/>
              <a:t>the</a:t>
            </a:r>
            <a:r>
              <a:rPr lang="es-ES" baseline="0" dirty="0" smtClean="0"/>
              <a:t> </a:t>
            </a:r>
            <a:r>
              <a:rPr lang="es-ES" baseline="0" dirty="0" err="1" smtClean="0"/>
              <a:t>algorithm</a:t>
            </a:r>
            <a:r>
              <a:rPr lang="es-ES" baseline="0" dirty="0" smtClean="0"/>
              <a:t> are </a:t>
            </a:r>
            <a:r>
              <a:rPr lang="es-ES" baseline="0" dirty="0" err="1" smtClean="0"/>
              <a:t>described</a:t>
            </a:r>
            <a:r>
              <a:rPr lang="es-ES" baseline="0" dirty="0" smtClean="0"/>
              <a:t>.</a:t>
            </a:r>
          </a:p>
          <a:p>
            <a:r>
              <a:rPr lang="es-ES" baseline="0" dirty="0" err="1" smtClean="0"/>
              <a:t>Section</a:t>
            </a:r>
            <a:r>
              <a:rPr lang="es-ES" baseline="0" dirty="0" smtClean="0"/>
              <a:t> 4 </a:t>
            </a:r>
            <a:r>
              <a:rPr lang="es-ES" baseline="0" dirty="0" err="1" smtClean="0"/>
              <a:t>illustrates</a:t>
            </a:r>
            <a:r>
              <a:rPr lang="es-ES" baseline="0" dirty="0" smtClean="0"/>
              <a:t> </a:t>
            </a:r>
            <a:r>
              <a:rPr lang="es-ES" baseline="0" dirty="0" err="1" smtClean="0"/>
              <a:t>the</a:t>
            </a:r>
            <a:r>
              <a:rPr lang="es-ES" baseline="0" dirty="0" smtClean="0"/>
              <a:t> </a:t>
            </a:r>
            <a:r>
              <a:rPr lang="es-ES" baseline="0" dirty="0" err="1" smtClean="0"/>
              <a:t>obtained</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several</a:t>
            </a:r>
            <a:r>
              <a:rPr lang="es-ES" baseline="0" dirty="0" smtClean="0"/>
              <a:t> </a:t>
            </a:r>
            <a:r>
              <a:rPr lang="es-ES" baseline="0" dirty="0" err="1" smtClean="0"/>
              <a:t>examples</a:t>
            </a:r>
            <a:r>
              <a:rPr lang="es-ES" baseline="0" dirty="0" smtClean="0"/>
              <a:t> of ODT </a:t>
            </a:r>
            <a:r>
              <a:rPr lang="es-ES" baseline="0" dirty="0" err="1" smtClean="0"/>
              <a:t>problems</a:t>
            </a:r>
            <a:r>
              <a:rPr lang="es-ES" baseline="0" dirty="0" smtClean="0"/>
              <a:t>. </a:t>
            </a:r>
          </a:p>
          <a:p>
            <a:r>
              <a:rPr lang="es-ES" baseline="0" dirty="0" err="1" smtClean="0"/>
              <a:t>Section</a:t>
            </a:r>
            <a:r>
              <a:rPr lang="es-ES" baseline="0" dirty="0" smtClean="0"/>
              <a:t> 5, </a:t>
            </a:r>
            <a:r>
              <a:rPr lang="es-ES" baseline="0" dirty="0" err="1" smtClean="0"/>
              <a:t>evaluates</a:t>
            </a:r>
            <a:r>
              <a:rPr lang="es-ES" baseline="0" dirty="0" smtClean="0"/>
              <a:t> </a:t>
            </a:r>
            <a:r>
              <a:rPr lang="es-ES" baseline="0" dirty="0" err="1" smtClean="0"/>
              <a:t>our</a:t>
            </a:r>
            <a:r>
              <a:rPr lang="es-ES" baseline="0" dirty="0" smtClean="0"/>
              <a:t> </a:t>
            </a:r>
            <a:r>
              <a:rPr lang="es-ES" baseline="0" dirty="0" err="1" smtClean="0"/>
              <a:t>implementation</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HPC </a:t>
            </a:r>
            <a:r>
              <a:rPr lang="es-ES" baseline="0" dirty="0" err="1" smtClean="0"/>
              <a:t>platforms</a:t>
            </a:r>
            <a:r>
              <a:rPr lang="es-ES" baseline="0" dirty="0" smtClean="0"/>
              <a:t>(</a:t>
            </a:r>
            <a:r>
              <a:rPr lang="es-ES" baseline="0" dirty="0" err="1" smtClean="0"/>
              <a:t>multicore</a:t>
            </a:r>
            <a:r>
              <a:rPr lang="es-ES" baseline="0" dirty="0" smtClean="0"/>
              <a:t> and </a:t>
            </a:r>
            <a:r>
              <a:rPr lang="es-ES" baseline="0" dirty="0" err="1" smtClean="0"/>
              <a:t>MultiGPU</a:t>
            </a:r>
            <a:r>
              <a:rPr lang="es-ES" baseline="0" dirty="0" smtClean="0"/>
              <a:t> </a:t>
            </a:r>
            <a:r>
              <a:rPr lang="es-ES" baseline="0" dirty="0" err="1" smtClean="0"/>
              <a:t>computing</a:t>
            </a:r>
            <a:r>
              <a:rPr lang="es-ES" baseline="0" dirty="0" smtClean="0"/>
              <a:t>). </a:t>
            </a:r>
          </a:p>
          <a:p>
            <a:r>
              <a:rPr lang="es-ES" baseline="0" dirty="0" err="1" smtClean="0"/>
              <a:t>Finally</a:t>
            </a:r>
            <a:r>
              <a:rPr lang="es-ES" baseline="0" dirty="0" smtClean="0"/>
              <a:t>, </a:t>
            </a:r>
            <a:r>
              <a:rPr lang="es-ES" baseline="0" dirty="0" err="1" smtClean="0"/>
              <a:t>Section</a:t>
            </a:r>
            <a:r>
              <a:rPr lang="es-ES" baseline="0" dirty="0" smtClean="0"/>
              <a:t> 6 </a:t>
            </a:r>
            <a:r>
              <a:rPr lang="es-ES" baseline="0" dirty="0" err="1" smtClean="0"/>
              <a:t>summarizes</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conclusions</a:t>
            </a:r>
            <a:r>
              <a:rPr lang="es-ES" baseline="0" dirty="0" smtClean="0"/>
              <a:t> and </a:t>
            </a:r>
            <a:r>
              <a:rPr lang="es-ES" baseline="0" dirty="0" err="1" smtClean="0"/>
              <a:t>lines</a:t>
            </a:r>
            <a:r>
              <a:rPr lang="es-ES" baseline="0" dirty="0" smtClean="0"/>
              <a:t> of </a:t>
            </a:r>
            <a:r>
              <a:rPr lang="es-ES" baseline="0" dirty="0" err="1" smtClean="0"/>
              <a:t>future</a:t>
            </a:r>
            <a:r>
              <a:rPr lang="es-ES" baseline="0" dirty="0" smtClean="0"/>
              <a:t> </a:t>
            </a:r>
            <a:r>
              <a:rPr lang="es-ES" baseline="0" dirty="0" err="1" smtClean="0"/>
              <a:t>works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First</a:t>
            </a:r>
            <a:r>
              <a:rPr lang="es-ES" baseline="0" dirty="0" smtClean="0"/>
              <a:t> of </a:t>
            </a:r>
            <a:r>
              <a:rPr lang="es-ES" baseline="0" dirty="0" err="1" smtClean="0"/>
              <a:t>all</a:t>
            </a:r>
            <a:r>
              <a:rPr lang="es-ES" dirty="0" smtClean="0"/>
              <a:t>,</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outiline</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points</a:t>
            </a:r>
            <a:r>
              <a:rPr lang="es-ES" baseline="0" dirty="0" smtClean="0"/>
              <a:t> </a:t>
            </a:r>
            <a:r>
              <a:rPr lang="es-ES" baseline="0" dirty="0" err="1" smtClean="0"/>
              <a:t>to</a:t>
            </a:r>
            <a:r>
              <a:rPr lang="es-ES" baseline="0" dirty="0" smtClean="0"/>
              <a:t> </a:t>
            </a:r>
            <a:r>
              <a:rPr lang="es-ES" baseline="0" dirty="0" err="1" smtClean="0"/>
              <a:t>deal</a:t>
            </a:r>
            <a:r>
              <a:rPr lang="es-ES" baseline="0" dirty="0" smtClean="0"/>
              <a:t> in </a:t>
            </a:r>
            <a:r>
              <a:rPr lang="es-ES" baseline="0" dirty="0" err="1" smtClean="0"/>
              <a:t>this</a:t>
            </a:r>
            <a:r>
              <a:rPr lang="es-ES" baseline="0" dirty="0" smtClean="0"/>
              <a:t> </a:t>
            </a:r>
            <a:r>
              <a:rPr lang="es-ES" baseline="0" dirty="0" err="1" smtClean="0"/>
              <a:t>presentation</a:t>
            </a:r>
            <a:r>
              <a:rPr lang="es-ES" baseline="0" dirty="0" smtClean="0"/>
              <a:t>: </a:t>
            </a:r>
          </a:p>
          <a:p>
            <a:endParaRPr lang="es-ES" dirty="0" smtClean="0"/>
          </a:p>
          <a:p>
            <a:r>
              <a:rPr lang="es-ES" dirty="0" err="1" smtClean="0"/>
              <a:t>We</a:t>
            </a:r>
            <a:r>
              <a:rPr lang="es-ES" dirty="0" smtClean="0"/>
              <a:t> are </a:t>
            </a:r>
            <a:r>
              <a:rPr lang="es-ES" dirty="0" err="1" smtClean="0"/>
              <a:t>going</a:t>
            </a:r>
            <a:r>
              <a:rPr lang="es-ES" dirty="0" smtClean="0"/>
              <a:t> </a:t>
            </a:r>
            <a:r>
              <a:rPr lang="es-ES" dirty="0" err="1" smtClean="0"/>
              <a:t>to</a:t>
            </a:r>
            <a:r>
              <a:rPr lang="es-ES" dirty="0" smtClean="0"/>
              <a:t> </a:t>
            </a:r>
            <a:r>
              <a:rPr lang="es-ES" dirty="0" err="1" smtClean="0"/>
              <a:t>start</a:t>
            </a:r>
            <a:r>
              <a:rPr lang="es-ES" baseline="0" dirty="0" smtClean="0"/>
              <a:t> </a:t>
            </a:r>
            <a:r>
              <a:rPr lang="es-ES" baseline="0" dirty="0" err="1" smtClean="0"/>
              <a:t>with</a:t>
            </a:r>
            <a:r>
              <a:rPr lang="es-ES" baseline="0" dirty="0" smtClean="0"/>
              <a:t> a </a:t>
            </a:r>
            <a:r>
              <a:rPr lang="es-ES" baseline="0" dirty="0" err="1" smtClean="0"/>
              <a:t>brief</a:t>
            </a:r>
            <a:r>
              <a:rPr lang="es-ES" baseline="0" dirty="0" smtClean="0"/>
              <a:t> </a:t>
            </a:r>
            <a:r>
              <a:rPr lang="es-ES" baseline="0" dirty="0" err="1" smtClean="0"/>
              <a:t>introduction</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Optical</a:t>
            </a:r>
            <a:r>
              <a:rPr lang="es-ES" baseline="0" dirty="0" smtClean="0"/>
              <a:t> </a:t>
            </a:r>
            <a:r>
              <a:rPr lang="es-ES" baseline="0" dirty="0" err="1" smtClean="0"/>
              <a:t>Difracction</a:t>
            </a:r>
            <a:r>
              <a:rPr lang="es-ES" baseline="0" dirty="0" smtClean="0"/>
              <a:t> </a:t>
            </a:r>
            <a:r>
              <a:rPr lang="es-ES" baseline="0" dirty="0" err="1" smtClean="0"/>
              <a:t>Tomography</a:t>
            </a:r>
            <a:r>
              <a:rPr lang="es-ES" baseline="0" dirty="0" smtClean="0"/>
              <a:t>.</a:t>
            </a:r>
          </a:p>
          <a:p>
            <a:r>
              <a:rPr lang="es-ES" dirty="0" err="1" smtClean="0"/>
              <a:t>Afterthat</a:t>
            </a:r>
            <a:r>
              <a:rPr lang="es-ES" dirty="0" smtClean="0"/>
              <a:t>,</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t>
            </a:r>
            <a:r>
              <a:rPr lang="es-ES" baseline="0" dirty="0" err="1" smtClean="0"/>
              <a:t>background</a:t>
            </a:r>
            <a:r>
              <a:rPr lang="es-ES" baseline="0" dirty="0" smtClean="0"/>
              <a:t> in </a:t>
            </a:r>
            <a:r>
              <a:rPr lang="es-ES" baseline="0" dirty="0" err="1" smtClean="0"/>
              <a:t>which</a:t>
            </a:r>
            <a:r>
              <a:rPr lang="es-ES" baseline="0" dirty="0" smtClean="0"/>
              <a:t> </a:t>
            </a:r>
            <a:r>
              <a:rPr lang="es-ES" baseline="0" dirty="0" err="1" smtClean="0"/>
              <a:t>the</a:t>
            </a:r>
            <a:r>
              <a:rPr lang="es-ES" baseline="0" dirty="0" smtClean="0"/>
              <a:t> ODT </a:t>
            </a:r>
            <a:r>
              <a:rPr lang="es-ES" baseline="0" dirty="0" err="1" smtClean="0"/>
              <a:t>approach</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is</a:t>
            </a:r>
            <a:r>
              <a:rPr lang="es-ES" baseline="0" dirty="0" smtClean="0"/>
              <a:t> </a:t>
            </a:r>
            <a:r>
              <a:rPr lang="es-ES" baseline="0" dirty="0" err="1" smtClean="0"/>
              <a:t>described</a:t>
            </a:r>
            <a:r>
              <a:rPr lang="es-ES" baseline="0" dirty="0" smtClean="0"/>
              <a:t> in </a:t>
            </a:r>
            <a:r>
              <a:rPr lang="es-ES" baseline="0" dirty="0" err="1" smtClean="0"/>
              <a:t>detail</a:t>
            </a:r>
            <a:r>
              <a:rPr lang="es-ES" baseline="0" dirty="0" smtClean="0"/>
              <a:t>.</a:t>
            </a:r>
          </a:p>
          <a:p>
            <a:r>
              <a:rPr lang="es-ES" baseline="0" dirty="0" err="1" smtClean="0"/>
              <a:t>The</a:t>
            </a:r>
            <a:r>
              <a:rPr lang="es-ES" baseline="0" dirty="0" smtClean="0"/>
              <a:t> </a:t>
            </a:r>
            <a:r>
              <a:rPr lang="es-ES" baseline="0" dirty="0" err="1" smtClean="0"/>
              <a:t>third</a:t>
            </a:r>
            <a:r>
              <a:rPr lang="es-ES" baseline="0" dirty="0" smtClean="0"/>
              <a:t> </a:t>
            </a:r>
            <a:r>
              <a:rPr lang="es-ES" baseline="0" dirty="0" err="1" smtClean="0"/>
              <a:t>section</a:t>
            </a:r>
            <a:r>
              <a:rPr lang="es-ES" baseline="0" dirty="0" smtClean="0"/>
              <a:t> </a:t>
            </a:r>
            <a:r>
              <a:rPr lang="es-ES" baseline="0" dirty="0" err="1" smtClean="0"/>
              <a:t>is</a:t>
            </a:r>
            <a:r>
              <a:rPr lang="es-ES" baseline="0" dirty="0" smtClean="0"/>
              <a:t> </a:t>
            </a:r>
            <a:r>
              <a:rPr lang="es-ES" baseline="0" dirty="0" err="1" smtClean="0"/>
              <a:t>devoted</a:t>
            </a:r>
            <a:r>
              <a:rPr lang="es-ES" baseline="0" dirty="0" smtClean="0"/>
              <a:t> </a:t>
            </a:r>
            <a:r>
              <a:rPr lang="es-ES" baseline="0" dirty="0" err="1" smtClean="0"/>
              <a:t>to</a:t>
            </a:r>
            <a:r>
              <a:rPr lang="es-ES" baseline="0" dirty="0" smtClean="0"/>
              <a:t> </a:t>
            </a:r>
            <a:r>
              <a:rPr lang="es-ES" baseline="0" dirty="0" err="1" smtClean="0"/>
              <a:t>analysing</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and a </a:t>
            </a:r>
            <a:r>
              <a:rPr lang="es-ES" baseline="0" dirty="0" err="1" smtClean="0"/>
              <a:t>study</a:t>
            </a:r>
            <a:r>
              <a:rPr lang="es-ES" baseline="0" dirty="0" smtClean="0"/>
              <a:t> of </a:t>
            </a:r>
            <a:r>
              <a:rPr lang="es-ES" baseline="0" dirty="0" err="1" smtClean="0"/>
              <a:t>the</a:t>
            </a:r>
            <a:r>
              <a:rPr lang="es-ES" baseline="0" dirty="0" smtClean="0"/>
              <a:t> </a:t>
            </a:r>
            <a:r>
              <a:rPr lang="es-ES" baseline="0" dirty="0" err="1" smtClean="0"/>
              <a:t>computational</a:t>
            </a:r>
            <a:r>
              <a:rPr lang="es-ES" baseline="0" dirty="0" smtClean="0"/>
              <a:t> </a:t>
            </a:r>
            <a:r>
              <a:rPr lang="es-ES" baseline="0" dirty="0" err="1" smtClean="0"/>
              <a:t>memory</a:t>
            </a:r>
            <a:r>
              <a:rPr lang="es-ES" baseline="0" dirty="0" smtClean="0"/>
              <a:t> </a:t>
            </a:r>
            <a:r>
              <a:rPr lang="es-ES" baseline="0" dirty="0" err="1" smtClean="0"/>
              <a:t>requirements</a:t>
            </a:r>
            <a:r>
              <a:rPr lang="es-ES" baseline="0" dirty="0" smtClean="0"/>
              <a:t> </a:t>
            </a:r>
            <a:r>
              <a:rPr lang="es-ES" baseline="0" dirty="0" err="1" smtClean="0"/>
              <a:t>is</a:t>
            </a:r>
            <a:r>
              <a:rPr lang="es-ES" baseline="0" dirty="0" smtClean="0"/>
              <a:t> </a:t>
            </a:r>
            <a:r>
              <a:rPr lang="es-ES" baseline="0" dirty="0" err="1" smtClean="0"/>
              <a:t>carried</a:t>
            </a:r>
            <a:r>
              <a:rPr lang="es-ES" baseline="0" dirty="0" smtClean="0"/>
              <a:t> </a:t>
            </a:r>
            <a:r>
              <a:rPr lang="es-ES" baseline="0" dirty="0" err="1" smtClean="0"/>
              <a:t>out</a:t>
            </a:r>
            <a:r>
              <a:rPr lang="es-ES" baseline="0" dirty="0" smtClean="0"/>
              <a:t>. </a:t>
            </a:r>
            <a:r>
              <a:rPr lang="es-ES" baseline="0" dirty="0" err="1" smtClean="0"/>
              <a:t>Moreover</a:t>
            </a:r>
            <a:r>
              <a:rPr lang="es-ES" baseline="0" dirty="0" smtClean="0"/>
              <a:t>, in </a:t>
            </a:r>
            <a:r>
              <a:rPr lang="es-ES" baseline="0" dirty="0" err="1" smtClean="0"/>
              <a:t>this</a:t>
            </a:r>
            <a:r>
              <a:rPr lang="es-ES" baseline="0" dirty="0" smtClean="0"/>
              <a:t> </a:t>
            </a:r>
            <a:r>
              <a:rPr lang="es-ES" baseline="0" dirty="0" err="1" smtClean="0"/>
              <a:t>section</a:t>
            </a:r>
            <a:r>
              <a:rPr lang="es-ES" baseline="0" dirty="0" smtClean="0"/>
              <a:t>, </a:t>
            </a:r>
            <a:r>
              <a:rPr lang="es-ES" baseline="0" dirty="0" err="1" smtClean="0"/>
              <a:t>our</a:t>
            </a:r>
            <a:r>
              <a:rPr lang="es-ES" baseline="0" dirty="0" smtClean="0"/>
              <a:t> </a:t>
            </a:r>
            <a:r>
              <a:rPr lang="es-ES" baseline="0" dirty="0" err="1" smtClean="0"/>
              <a:t>approaches</a:t>
            </a:r>
            <a:r>
              <a:rPr lang="es-ES" baseline="0" dirty="0" smtClean="0"/>
              <a:t> </a:t>
            </a:r>
            <a:r>
              <a:rPr lang="es-ES" baseline="0" dirty="0" err="1" smtClean="0"/>
              <a:t>to</a:t>
            </a:r>
            <a:r>
              <a:rPr lang="es-ES" baseline="0" dirty="0" smtClean="0"/>
              <a:t> </a:t>
            </a:r>
            <a:r>
              <a:rPr lang="es-ES" baseline="0" dirty="0" err="1" smtClean="0"/>
              <a:t>parallelize</a:t>
            </a:r>
            <a:r>
              <a:rPr lang="es-ES" baseline="0" dirty="0" smtClean="0"/>
              <a:t> </a:t>
            </a:r>
            <a:r>
              <a:rPr lang="es-ES" baseline="0" dirty="0" err="1" smtClean="0"/>
              <a:t>the</a:t>
            </a:r>
            <a:r>
              <a:rPr lang="es-ES" baseline="0" dirty="0" smtClean="0"/>
              <a:t> </a:t>
            </a:r>
            <a:r>
              <a:rPr lang="es-ES" baseline="0" dirty="0" err="1" smtClean="0"/>
              <a:t>most</a:t>
            </a:r>
            <a:r>
              <a:rPr lang="es-ES" baseline="0" dirty="0" smtClean="0"/>
              <a:t> </a:t>
            </a:r>
            <a:r>
              <a:rPr lang="es-ES" baseline="0" dirty="0" err="1" smtClean="0"/>
              <a:t>computationally</a:t>
            </a:r>
            <a:r>
              <a:rPr lang="es-ES" baseline="0" dirty="0" smtClean="0"/>
              <a:t> </a:t>
            </a:r>
            <a:r>
              <a:rPr lang="es-ES" baseline="0" dirty="0" err="1" smtClean="0"/>
              <a:t>expensive</a:t>
            </a:r>
            <a:r>
              <a:rPr lang="es-ES" baseline="0" dirty="0" smtClean="0"/>
              <a:t> </a:t>
            </a:r>
            <a:r>
              <a:rPr lang="es-ES" baseline="0" dirty="0" err="1" smtClean="0"/>
              <a:t>parts</a:t>
            </a:r>
            <a:r>
              <a:rPr lang="es-ES" baseline="0" dirty="0" smtClean="0"/>
              <a:t> of </a:t>
            </a:r>
            <a:r>
              <a:rPr lang="es-ES" baseline="0" dirty="0" err="1" smtClean="0"/>
              <a:t>the</a:t>
            </a:r>
            <a:r>
              <a:rPr lang="es-ES" baseline="0" dirty="0" smtClean="0"/>
              <a:t> </a:t>
            </a:r>
            <a:r>
              <a:rPr lang="es-ES" baseline="0" dirty="0" err="1" smtClean="0"/>
              <a:t>algorithm</a:t>
            </a:r>
            <a:r>
              <a:rPr lang="es-ES" baseline="0" dirty="0" smtClean="0"/>
              <a:t> are </a:t>
            </a:r>
            <a:r>
              <a:rPr lang="es-ES" baseline="0" dirty="0" err="1" smtClean="0"/>
              <a:t>described</a:t>
            </a:r>
            <a:r>
              <a:rPr lang="es-ES" baseline="0" dirty="0" smtClean="0"/>
              <a:t>.</a:t>
            </a:r>
          </a:p>
          <a:p>
            <a:r>
              <a:rPr lang="es-ES" baseline="0" dirty="0" err="1" smtClean="0"/>
              <a:t>Section</a:t>
            </a:r>
            <a:r>
              <a:rPr lang="es-ES" baseline="0" dirty="0" smtClean="0"/>
              <a:t> 4 </a:t>
            </a:r>
            <a:r>
              <a:rPr lang="es-ES" baseline="0" dirty="0" err="1" smtClean="0"/>
              <a:t>illustrates</a:t>
            </a:r>
            <a:r>
              <a:rPr lang="es-ES" baseline="0" dirty="0" smtClean="0"/>
              <a:t> </a:t>
            </a:r>
            <a:r>
              <a:rPr lang="es-ES" baseline="0" dirty="0" err="1" smtClean="0"/>
              <a:t>the</a:t>
            </a:r>
            <a:r>
              <a:rPr lang="es-ES" baseline="0" dirty="0" smtClean="0"/>
              <a:t> </a:t>
            </a:r>
            <a:r>
              <a:rPr lang="es-ES" baseline="0" dirty="0" err="1" smtClean="0"/>
              <a:t>obtained</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several</a:t>
            </a:r>
            <a:r>
              <a:rPr lang="es-ES" baseline="0" dirty="0" smtClean="0"/>
              <a:t> </a:t>
            </a:r>
            <a:r>
              <a:rPr lang="es-ES" baseline="0" dirty="0" err="1" smtClean="0"/>
              <a:t>examples</a:t>
            </a:r>
            <a:r>
              <a:rPr lang="es-ES" baseline="0" dirty="0" smtClean="0"/>
              <a:t> of ODT </a:t>
            </a:r>
            <a:r>
              <a:rPr lang="es-ES" baseline="0" dirty="0" err="1" smtClean="0"/>
              <a:t>problems</a:t>
            </a:r>
            <a:r>
              <a:rPr lang="es-ES" baseline="0" dirty="0" smtClean="0"/>
              <a:t>. </a:t>
            </a:r>
          </a:p>
          <a:p>
            <a:r>
              <a:rPr lang="es-ES" baseline="0" dirty="0" err="1" smtClean="0"/>
              <a:t>Section</a:t>
            </a:r>
            <a:r>
              <a:rPr lang="es-ES" baseline="0" dirty="0" smtClean="0"/>
              <a:t> 5, </a:t>
            </a:r>
            <a:r>
              <a:rPr lang="es-ES" baseline="0" dirty="0" err="1" smtClean="0"/>
              <a:t>evaluates</a:t>
            </a:r>
            <a:r>
              <a:rPr lang="es-ES" baseline="0" dirty="0" smtClean="0"/>
              <a:t> </a:t>
            </a:r>
            <a:r>
              <a:rPr lang="es-ES" baseline="0" dirty="0" err="1" smtClean="0"/>
              <a:t>our</a:t>
            </a:r>
            <a:r>
              <a:rPr lang="es-ES" baseline="0" dirty="0" smtClean="0"/>
              <a:t> </a:t>
            </a:r>
            <a:r>
              <a:rPr lang="es-ES" baseline="0" dirty="0" err="1" smtClean="0"/>
              <a:t>implementation</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HPC </a:t>
            </a:r>
            <a:r>
              <a:rPr lang="es-ES" baseline="0" dirty="0" err="1" smtClean="0"/>
              <a:t>platforms</a:t>
            </a:r>
            <a:r>
              <a:rPr lang="es-ES" baseline="0" dirty="0" smtClean="0"/>
              <a:t>(</a:t>
            </a:r>
            <a:r>
              <a:rPr lang="es-ES" baseline="0" dirty="0" err="1" smtClean="0"/>
              <a:t>multicore</a:t>
            </a:r>
            <a:r>
              <a:rPr lang="es-ES" baseline="0" dirty="0" smtClean="0"/>
              <a:t> and </a:t>
            </a:r>
            <a:r>
              <a:rPr lang="es-ES" baseline="0" dirty="0" err="1" smtClean="0"/>
              <a:t>MultiGPU</a:t>
            </a:r>
            <a:r>
              <a:rPr lang="es-ES" baseline="0" dirty="0" smtClean="0"/>
              <a:t> </a:t>
            </a:r>
            <a:r>
              <a:rPr lang="es-ES" baseline="0" dirty="0" err="1" smtClean="0"/>
              <a:t>computing</a:t>
            </a:r>
            <a:r>
              <a:rPr lang="es-ES" baseline="0" dirty="0" smtClean="0"/>
              <a:t>). </a:t>
            </a:r>
          </a:p>
          <a:p>
            <a:r>
              <a:rPr lang="es-ES" baseline="0" dirty="0" err="1" smtClean="0"/>
              <a:t>Finally</a:t>
            </a:r>
            <a:r>
              <a:rPr lang="es-ES" baseline="0" dirty="0" smtClean="0"/>
              <a:t>, </a:t>
            </a:r>
            <a:r>
              <a:rPr lang="es-ES" baseline="0" dirty="0" err="1" smtClean="0"/>
              <a:t>Section</a:t>
            </a:r>
            <a:r>
              <a:rPr lang="es-ES" baseline="0" dirty="0" smtClean="0"/>
              <a:t> 6 </a:t>
            </a:r>
            <a:r>
              <a:rPr lang="es-ES" baseline="0" dirty="0" err="1" smtClean="0"/>
              <a:t>summarizes</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conclusions</a:t>
            </a:r>
            <a:r>
              <a:rPr lang="es-ES" baseline="0" dirty="0" smtClean="0"/>
              <a:t> and </a:t>
            </a:r>
            <a:r>
              <a:rPr lang="es-ES" baseline="0" dirty="0" err="1" smtClean="0"/>
              <a:t>lines</a:t>
            </a:r>
            <a:r>
              <a:rPr lang="es-ES" baseline="0" dirty="0" smtClean="0"/>
              <a:t> of </a:t>
            </a:r>
            <a:r>
              <a:rPr lang="es-ES" baseline="0" dirty="0" err="1" smtClean="0"/>
              <a:t>future</a:t>
            </a:r>
            <a:r>
              <a:rPr lang="es-ES" baseline="0" dirty="0" smtClean="0"/>
              <a:t> </a:t>
            </a:r>
            <a:r>
              <a:rPr lang="es-ES" baseline="0" dirty="0" err="1" smtClean="0"/>
              <a:t>works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 </a:t>
            </a:r>
            <a:r>
              <a:rPr lang="en-US" dirty="0" err="1" smtClean="0"/>
              <a:t>Hemos</a:t>
            </a:r>
            <a:r>
              <a:rPr lang="en-US" dirty="0" smtClean="0"/>
              <a:t> </a:t>
            </a:r>
            <a:r>
              <a:rPr lang="en-US" dirty="0" err="1" smtClean="0"/>
              <a:t>mejorado</a:t>
            </a:r>
            <a:r>
              <a:rPr lang="en-US" dirty="0" smtClean="0"/>
              <a:t> el </a:t>
            </a:r>
            <a:r>
              <a:rPr lang="en-US" dirty="0" err="1" smtClean="0"/>
              <a:t>rendimiento</a:t>
            </a:r>
            <a:r>
              <a:rPr lang="en-US" dirty="0" smtClean="0"/>
              <a:t> </a:t>
            </a:r>
            <a:r>
              <a:rPr lang="en-US" dirty="0" err="1" smtClean="0"/>
              <a:t>pero</a:t>
            </a:r>
            <a:r>
              <a:rPr lang="en-US" dirty="0" smtClean="0"/>
              <a:t> el </a:t>
            </a:r>
            <a:r>
              <a:rPr lang="en-US" dirty="0" err="1" smtClean="0"/>
              <a:t>otro</a:t>
            </a:r>
            <a:r>
              <a:rPr lang="en-US" dirty="0" smtClean="0"/>
              <a:t> factor </a:t>
            </a:r>
            <a:r>
              <a:rPr lang="en-US" dirty="0" err="1" smtClean="0"/>
              <a:t>limitante</a:t>
            </a:r>
            <a:r>
              <a:rPr lang="en-US" dirty="0" smtClean="0"/>
              <a:t> </a:t>
            </a:r>
            <a:r>
              <a:rPr lang="en-US" dirty="0" err="1" smtClean="0"/>
              <a:t>es</a:t>
            </a:r>
            <a:r>
              <a:rPr lang="en-US" dirty="0" smtClean="0"/>
              <a:t> la </a:t>
            </a:r>
            <a:r>
              <a:rPr lang="en-US" dirty="0" err="1" smtClean="0"/>
              <a:t>memoria</a:t>
            </a:r>
            <a:r>
              <a:rPr lang="en-US" dirty="0" smtClean="0"/>
              <a:t>, de </a:t>
            </a:r>
            <a:r>
              <a:rPr lang="en-US" dirty="0" err="1" smtClean="0"/>
              <a:t>ahi</a:t>
            </a:r>
            <a:r>
              <a:rPr lang="en-US" dirty="0" smtClean="0"/>
              <a:t> </a:t>
            </a:r>
            <a:r>
              <a:rPr lang="en-US" dirty="0" err="1" smtClean="0"/>
              <a:t>que</a:t>
            </a:r>
            <a:r>
              <a:rPr lang="en-US" dirty="0" smtClean="0"/>
              <a:t> </a:t>
            </a:r>
            <a:r>
              <a:rPr lang="en-US" dirty="0" err="1" smtClean="0"/>
              <a:t>estemos</a:t>
            </a:r>
            <a:r>
              <a:rPr lang="en-US" dirty="0" smtClean="0"/>
              <a:t> </a:t>
            </a:r>
            <a:r>
              <a:rPr lang="en-US" dirty="0" err="1" smtClean="0"/>
              <a:t>viendo</a:t>
            </a:r>
            <a:r>
              <a:rPr lang="en-US" dirty="0" smtClean="0"/>
              <a:t> </a:t>
            </a:r>
            <a:r>
              <a:rPr lang="en-US" dirty="0" err="1" smtClean="0"/>
              <a:t>las</a:t>
            </a:r>
            <a:r>
              <a:rPr lang="en-US" dirty="0" smtClean="0"/>
              <a:t> </a:t>
            </a:r>
            <a:r>
              <a:rPr lang="en-US" dirty="0" err="1" smtClean="0"/>
              <a:t>implementaciones</a:t>
            </a:r>
            <a:r>
              <a:rPr lang="en-US" dirty="0" smtClean="0"/>
              <a:t> </a:t>
            </a:r>
            <a:r>
              <a:rPr lang="en-US" dirty="0" err="1" smtClean="0"/>
              <a:t>distribuidas</a:t>
            </a:r>
            <a:r>
              <a:rPr lang="en-US" dirty="0" smtClean="0"/>
              <a:t>. </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28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t>Nowadays, the society is interested in the study of cardio vascular diseases, as they are one of the main causes of death in developed countries. One of the most important vascular diseases is the formation of brain aneurysms that is an abnormal dilation of one of the arteries in the brain.</a:t>
            </a:r>
          </a:p>
          <a:p>
            <a:r>
              <a:rPr lang="en-US" dirty="0"/>
              <a:t>Due to the fact that biological flows (e. g. an aneurysm flow) are clearly three-dimensional, some </a:t>
            </a:r>
            <a:r>
              <a:rPr lang="en-US" dirty="0" err="1"/>
              <a:t>threedimensional</a:t>
            </a:r>
            <a:r>
              <a:rPr lang="en-US" dirty="0"/>
              <a:t> (3C-3D)</a:t>
            </a:r>
          </a:p>
          <a:p>
            <a:r>
              <a:rPr lang="en-US" dirty="0"/>
              <a:t>measurements will be needed in order to solve the problem of the reconstruction of the vessel wall of the flow.</a:t>
            </a:r>
          </a:p>
          <a:p>
            <a:endParaRPr lang="en-US" dirty="0"/>
          </a:p>
          <a:p>
            <a:endParaRPr lang="en-US" dirty="0"/>
          </a:p>
          <a:p>
            <a:r>
              <a:rPr lang="es-ES" dirty="0" err="1"/>
              <a:t>Holographic</a:t>
            </a:r>
            <a:r>
              <a:rPr lang="es-ES" dirty="0"/>
              <a:t> </a:t>
            </a:r>
            <a:r>
              <a:rPr lang="es-ES" dirty="0" err="1"/>
              <a:t>Particle</a:t>
            </a:r>
            <a:r>
              <a:rPr lang="es-ES" dirty="0"/>
              <a:t> </a:t>
            </a:r>
            <a:r>
              <a:rPr lang="en-US" dirty="0"/>
              <a:t>Image </a:t>
            </a:r>
            <a:r>
              <a:rPr lang="en-US" dirty="0" err="1"/>
              <a:t>Velocimetry</a:t>
            </a:r>
            <a:r>
              <a:rPr lang="en-US" dirty="0"/>
              <a:t> (HPIV) provides a non-damage method for</a:t>
            </a:r>
          </a:p>
          <a:p>
            <a:r>
              <a:rPr lang="en-US" dirty="0"/>
              <a:t>three-dimensional, three-component flow measurements using holographic recordings of seeding particles in a fluid. However, it still is a challenge</a:t>
            </a:r>
          </a:p>
          <a:p>
            <a:r>
              <a:rPr lang="en-US" dirty="0"/>
              <a:t>to measure </a:t>
            </a:r>
            <a:r>
              <a:rPr lang="en-US" dirty="0" err="1"/>
              <a:t>biofluidic</a:t>
            </a:r>
            <a:r>
              <a:rPr lang="en-US" dirty="0"/>
              <a:t> flows with enough spatial resolution.</a:t>
            </a:r>
            <a:endParaRPr lang="es-ES" dirty="0" smtClean="0"/>
          </a:p>
          <a:p>
            <a:endParaRPr lang="en-US" dirty="0"/>
          </a:p>
          <a:p>
            <a:endParaRPr lang="en-US" dirty="0"/>
          </a:p>
          <a:p>
            <a:r>
              <a:rPr lang="en-US" dirty="0"/>
              <a:t>Optical </a:t>
            </a:r>
            <a:r>
              <a:rPr lang="en-US" dirty="0" err="1"/>
              <a:t>Difracction</a:t>
            </a:r>
            <a:r>
              <a:rPr lang="en-US" dirty="0"/>
              <a:t> Tomography has been recently introduced in fluid </a:t>
            </a:r>
            <a:r>
              <a:rPr lang="en-US" dirty="0" err="1"/>
              <a:t>velocimetry</a:t>
            </a:r>
            <a:r>
              <a:rPr lang="en-US" dirty="0"/>
              <a:t> to provide </a:t>
            </a:r>
            <a:r>
              <a:rPr lang="en-US" dirty="0" err="1"/>
              <a:t>threedimensional</a:t>
            </a:r>
            <a:r>
              <a:rPr lang="en-US" dirty="0"/>
              <a:t> information of the location of particles. In particular, author’s previous works have proven the potential of Optical Diffraction Tomography for biological and </a:t>
            </a:r>
            <a:r>
              <a:rPr lang="es-ES" dirty="0" err="1"/>
              <a:t>microfluidic</a:t>
            </a:r>
            <a:r>
              <a:rPr lang="es-ES" dirty="0"/>
              <a:t> </a:t>
            </a:r>
            <a:r>
              <a:rPr lang="es-ES" dirty="0" err="1"/>
              <a:t>devices</a:t>
            </a:r>
            <a:r>
              <a:rPr lang="es-ES" dirty="0"/>
              <a:t>.  </a:t>
            </a:r>
            <a:r>
              <a:rPr lang="en-US" dirty="0"/>
              <a:t>First Born Approximation has been used for three</a:t>
            </a:r>
          </a:p>
          <a:p>
            <a:r>
              <a:rPr lang="es-ES" dirty="0"/>
              <a:t>dimensional </a:t>
            </a:r>
            <a:r>
              <a:rPr lang="es-ES" dirty="0" err="1"/>
              <a:t>image</a:t>
            </a:r>
            <a:r>
              <a:rPr lang="es-ES" dirty="0"/>
              <a:t> </a:t>
            </a:r>
            <a:r>
              <a:rPr lang="es-ES" dirty="0" err="1"/>
              <a:t>reconstruction</a:t>
            </a:r>
            <a:r>
              <a:rPr lang="es-ES" dirty="0"/>
              <a:t>, </a:t>
            </a:r>
            <a:r>
              <a:rPr lang="es-ES" dirty="0" err="1"/>
              <a:t>but</a:t>
            </a:r>
            <a:r>
              <a:rPr lang="es-ES" dirty="0"/>
              <a:t> a non-linear </a:t>
            </a:r>
            <a:r>
              <a:rPr lang="es-ES" dirty="0" err="1"/>
              <a:t>reconstruction</a:t>
            </a:r>
            <a:r>
              <a:rPr lang="es-ES" dirty="0"/>
              <a:t> </a:t>
            </a:r>
            <a:r>
              <a:rPr lang="es-ES" dirty="0" err="1"/>
              <a:t>method</a:t>
            </a:r>
            <a:r>
              <a:rPr lang="es-ES" dirty="0"/>
              <a:t> </a:t>
            </a:r>
            <a:r>
              <a:rPr lang="es-ES" dirty="0" err="1"/>
              <a:t>is</a:t>
            </a:r>
            <a:r>
              <a:rPr lang="es-ES" dirty="0"/>
              <a:t> </a:t>
            </a:r>
            <a:r>
              <a:rPr lang="es-ES" dirty="0" err="1"/>
              <a:t>required</a:t>
            </a:r>
            <a:endParaRPr lang="es-ES" dirty="0"/>
          </a:p>
          <a:p>
            <a:r>
              <a:rPr lang="en-US" dirty="0"/>
              <a:t>when multiple scattering is not negligible. Therefore a non-linear iterative optimization</a:t>
            </a:r>
          </a:p>
          <a:p>
            <a:r>
              <a:rPr lang="en-US" dirty="0"/>
              <a:t>technique has been used to locate the seeding particles and compute afterward the flow</a:t>
            </a:r>
          </a:p>
          <a:p>
            <a:r>
              <a:rPr lang="en-US" dirty="0"/>
              <a:t>velocity field. This inversion method requires the solution of the Helmholtz equation</a:t>
            </a:r>
          </a:p>
          <a:p>
            <a:r>
              <a:rPr lang="en-US" dirty="0"/>
              <a:t>twice in each iteration, that computationally is highly demanding. Therefore, High</a:t>
            </a:r>
          </a:p>
          <a:p>
            <a:r>
              <a:rPr lang="en-US" dirty="0"/>
              <a:t>Performance Computing (HPC) is required to find the particle locations. This work</a:t>
            </a:r>
          </a:p>
          <a:p>
            <a:r>
              <a:rPr lang="en-US" dirty="0"/>
              <a:t>shows the results of accelerating this task using GPU computing and a storing format </a:t>
            </a:r>
            <a:r>
              <a:rPr lang="es-ES" dirty="0" err="1"/>
              <a:t>made-to-measure</a:t>
            </a:r>
            <a:r>
              <a:rPr lang="es-ES" dirty="0"/>
              <a:t>. </a:t>
            </a:r>
          </a:p>
          <a:p>
            <a:endParaRPr lang="es-ES" dirty="0"/>
          </a:p>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Our</a:t>
            </a:r>
            <a:r>
              <a:rPr lang="es-ES" baseline="0" dirty="0" smtClean="0"/>
              <a:t> </a:t>
            </a:r>
            <a:r>
              <a:rPr lang="es-ES" baseline="0" dirty="0" err="1" smtClean="0"/>
              <a:t>model</a:t>
            </a:r>
            <a:r>
              <a:rPr lang="es-ES" baseline="0" dirty="0" smtClean="0"/>
              <a:t> </a:t>
            </a:r>
            <a:r>
              <a:rPr lang="es-ES" baseline="0" dirty="0" err="1" smtClean="0"/>
              <a:t>relies</a:t>
            </a:r>
            <a:r>
              <a:rPr lang="es-ES" baseline="0" dirty="0" smtClean="0"/>
              <a:t> </a:t>
            </a:r>
            <a:r>
              <a:rPr lang="es-ES" baseline="0" dirty="0" err="1" smtClean="0"/>
              <a:t>on</a:t>
            </a:r>
            <a:r>
              <a:rPr lang="es-ES" baseline="0" dirty="0" smtClean="0"/>
              <a:t> </a:t>
            </a:r>
            <a:r>
              <a:rPr lang="es-ES" baseline="0" dirty="0" err="1" smtClean="0"/>
              <a:t>the</a:t>
            </a:r>
            <a:r>
              <a:rPr lang="es-ES" baseline="0" dirty="0" smtClean="0"/>
              <a:t> Helmholtz </a:t>
            </a:r>
            <a:r>
              <a:rPr lang="es-ES" baseline="0" dirty="0" err="1" smtClean="0"/>
              <a:t>Equation</a:t>
            </a:r>
            <a:r>
              <a:rPr lang="es-ES" baseline="0" dirty="0" smtClean="0"/>
              <a:t>.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because</a:t>
            </a:r>
            <a:r>
              <a:rPr lang="es-ES" baseline="0" dirty="0" smtClean="0"/>
              <a:t> </a:t>
            </a:r>
            <a:r>
              <a:rPr lang="es-ES" baseline="0" dirty="0" err="1" smtClean="0"/>
              <a:t>according</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scalar</a:t>
            </a:r>
            <a:r>
              <a:rPr lang="es-ES" baseline="0" dirty="0" smtClean="0"/>
              <a:t> </a:t>
            </a:r>
            <a:r>
              <a:rPr lang="es-ES" baseline="0" dirty="0" err="1" smtClean="0"/>
              <a:t>diffracion</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85745" indent="-285745">
              <a:buFont typeface="Arial" pitchFamily="34" charset="0"/>
              <a:buChar char="•"/>
            </a:pPr>
            <a:r>
              <a:rPr lang="en-US" dirty="0" smtClean="0">
                <a:solidFill>
                  <a:schemeClr val="tx1"/>
                </a:solidFill>
              </a:rPr>
              <a:t>The numerical solution of this Partial Differential Equation (PDE) is based on the spatial discretization of differential operators </a:t>
            </a:r>
            <a:r>
              <a:rPr lang="en-US" dirty="0" smtClean="0">
                <a:solidFill>
                  <a:schemeClr val="tx1"/>
                </a:solidFill>
                <a:sym typeface="Wingdings" pitchFamily="2" charset="2"/>
              </a:rPr>
              <a:t> </a:t>
            </a:r>
            <a:r>
              <a:rPr lang="en-US" dirty="0" smtClean="0">
                <a:solidFill>
                  <a:schemeClr val="tx1"/>
                </a:solidFill>
              </a:rPr>
              <a:t>a linear system of equations (</a:t>
            </a:r>
            <a:r>
              <a:rPr lang="en-US" i="1" dirty="0" err="1" smtClean="0">
                <a:solidFill>
                  <a:schemeClr val="tx1"/>
                </a:solidFill>
              </a:rPr>
              <a:t>Mx</a:t>
            </a:r>
            <a:r>
              <a:rPr lang="en-US" i="1" dirty="0" smtClean="0">
                <a:solidFill>
                  <a:schemeClr val="tx1"/>
                </a:solidFill>
              </a:rPr>
              <a:t> </a:t>
            </a:r>
            <a:r>
              <a:rPr lang="en-US" dirty="0" smtClean="0">
                <a:solidFill>
                  <a:schemeClr val="tx1"/>
                </a:solidFill>
              </a:rPr>
              <a:t>= </a:t>
            </a:r>
            <a:r>
              <a:rPr lang="en-US" i="1" dirty="0" smtClean="0">
                <a:solidFill>
                  <a:schemeClr val="tx1"/>
                </a:solidFill>
              </a:rPr>
              <a:t>b</a:t>
            </a:r>
            <a:r>
              <a:rPr lang="en-US" dirty="0" smtClean="0">
                <a:solidFill>
                  <a:schemeClr val="tx1"/>
                </a:solidFill>
              </a:rPr>
              <a:t>) in C has to be solved. </a:t>
            </a:r>
            <a:endParaRPr lang="en-US" i="1" dirty="0" smtClean="0">
              <a:solidFill>
                <a:schemeClr val="tx1"/>
              </a:solidFill>
            </a:endParaRPr>
          </a:p>
          <a:p>
            <a:pPr marL="285745" indent="-285745">
              <a:buFont typeface="Arial" pitchFamily="34" charset="0"/>
              <a:buChar char="•"/>
            </a:pPr>
            <a:endParaRPr lang="en-US" i="1" dirty="0" smtClean="0">
              <a:solidFill>
                <a:schemeClr val="tx1"/>
              </a:solidFill>
            </a:endParaRPr>
          </a:p>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First</a:t>
            </a:r>
            <a:r>
              <a:rPr lang="es-ES" baseline="0" dirty="0" smtClean="0"/>
              <a:t> of </a:t>
            </a:r>
            <a:r>
              <a:rPr lang="es-ES" baseline="0" dirty="0" err="1" smtClean="0"/>
              <a:t>all</a:t>
            </a:r>
            <a:r>
              <a:rPr lang="es-ES" dirty="0" smtClean="0"/>
              <a:t>,</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outiline</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points</a:t>
            </a:r>
            <a:r>
              <a:rPr lang="es-ES" baseline="0" dirty="0" smtClean="0"/>
              <a:t> </a:t>
            </a:r>
            <a:r>
              <a:rPr lang="es-ES" baseline="0" dirty="0" err="1" smtClean="0"/>
              <a:t>to</a:t>
            </a:r>
            <a:r>
              <a:rPr lang="es-ES" baseline="0" dirty="0" smtClean="0"/>
              <a:t> </a:t>
            </a:r>
            <a:r>
              <a:rPr lang="es-ES" baseline="0" dirty="0" err="1" smtClean="0"/>
              <a:t>deal</a:t>
            </a:r>
            <a:r>
              <a:rPr lang="es-ES" baseline="0" dirty="0" smtClean="0"/>
              <a:t> in </a:t>
            </a:r>
            <a:r>
              <a:rPr lang="es-ES" baseline="0" dirty="0" err="1" smtClean="0"/>
              <a:t>this</a:t>
            </a:r>
            <a:r>
              <a:rPr lang="es-ES" baseline="0" dirty="0" smtClean="0"/>
              <a:t> </a:t>
            </a:r>
            <a:r>
              <a:rPr lang="es-ES" baseline="0" dirty="0" err="1" smtClean="0"/>
              <a:t>presentation</a:t>
            </a:r>
            <a:r>
              <a:rPr lang="es-ES" baseline="0" dirty="0" smtClean="0"/>
              <a:t>: </a:t>
            </a:r>
          </a:p>
          <a:p>
            <a:endParaRPr lang="es-ES" dirty="0" smtClean="0"/>
          </a:p>
          <a:p>
            <a:r>
              <a:rPr lang="es-ES" dirty="0" err="1" smtClean="0"/>
              <a:t>We</a:t>
            </a:r>
            <a:r>
              <a:rPr lang="es-ES" dirty="0" smtClean="0"/>
              <a:t> are </a:t>
            </a:r>
            <a:r>
              <a:rPr lang="es-ES" dirty="0" err="1" smtClean="0"/>
              <a:t>going</a:t>
            </a:r>
            <a:r>
              <a:rPr lang="es-ES" dirty="0" smtClean="0"/>
              <a:t> </a:t>
            </a:r>
            <a:r>
              <a:rPr lang="es-ES" dirty="0" err="1" smtClean="0"/>
              <a:t>to</a:t>
            </a:r>
            <a:r>
              <a:rPr lang="es-ES" dirty="0" smtClean="0"/>
              <a:t> </a:t>
            </a:r>
            <a:r>
              <a:rPr lang="es-ES" dirty="0" err="1" smtClean="0"/>
              <a:t>start</a:t>
            </a:r>
            <a:r>
              <a:rPr lang="es-ES" baseline="0" dirty="0" smtClean="0"/>
              <a:t> </a:t>
            </a:r>
            <a:r>
              <a:rPr lang="es-ES" baseline="0" dirty="0" err="1" smtClean="0"/>
              <a:t>with</a:t>
            </a:r>
            <a:r>
              <a:rPr lang="es-ES" baseline="0" dirty="0" smtClean="0"/>
              <a:t> a </a:t>
            </a:r>
            <a:r>
              <a:rPr lang="es-ES" baseline="0" dirty="0" err="1" smtClean="0"/>
              <a:t>brief</a:t>
            </a:r>
            <a:r>
              <a:rPr lang="es-ES" baseline="0" dirty="0" smtClean="0"/>
              <a:t> </a:t>
            </a:r>
            <a:r>
              <a:rPr lang="es-ES" baseline="0" dirty="0" err="1" smtClean="0"/>
              <a:t>introduction</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Optical</a:t>
            </a:r>
            <a:r>
              <a:rPr lang="es-ES" baseline="0" dirty="0" smtClean="0"/>
              <a:t> </a:t>
            </a:r>
            <a:r>
              <a:rPr lang="es-ES" baseline="0" dirty="0" err="1" smtClean="0"/>
              <a:t>Difracction</a:t>
            </a:r>
            <a:r>
              <a:rPr lang="es-ES" baseline="0" dirty="0" smtClean="0"/>
              <a:t> </a:t>
            </a:r>
            <a:r>
              <a:rPr lang="es-ES" baseline="0" dirty="0" err="1" smtClean="0"/>
              <a:t>Tomography</a:t>
            </a:r>
            <a:r>
              <a:rPr lang="es-ES" baseline="0" dirty="0" smtClean="0"/>
              <a:t>.</a:t>
            </a:r>
          </a:p>
          <a:p>
            <a:r>
              <a:rPr lang="es-ES" dirty="0" err="1" smtClean="0"/>
              <a:t>Afterthat</a:t>
            </a:r>
            <a:r>
              <a:rPr lang="es-ES" dirty="0" smtClean="0"/>
              <a:t>,</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t>
            </a:r>
            <a:r>
              <a:rPr lang="es-ES" baseline="0" dirty="0" err="1" smtClean="0"/>
              <a:t>background</a:t>
            </a:r>
            <a:r>
              <a:rPr lang="es-ES" baseline="0" dirty="0" smtClean="0"/>
              <a:t> in </a:t>
            </a:r>
            <a:r>
              <a:rPr lang="es-ES" baseline="0" dirty="0" err="1" smtClean="0"/>
              <a:t>which</a:t>
            </a:r>
            <a:r>
              <a:rPr lang="es-ES" baseline="0" dirty="0" smtClean="0"/>
              <a:t> </a:t>
            </a:r>
            <a:r>
              <a:rPr lang="es-ES" baseline="0" dirty="0" err="1" smtClean="0"/>
              <a:t>the</a:t>
            </a:r>
            <a:r>
              <a:rPr lang="es-ES" baseline="0" dirty="0" smtClean="0"/>
              <a:t> ODT </a:t>
            </a:r>
            <a:r>
              <a:rPr lang="es-ES" baseline="0" dirty="0" err="1" smtClean="0"/>
              <a:t>approach</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is</a:t>
            </a:r>
            <a:r>
              <a:rPr lang="es-ES" baseline="0" dirty="0" smtClean="0"/>
              <a:t> </a:t>
            </a:r>
            <a:r>
              <a:rPr lang="es-ES" baseline="0" dirty="0" err="1" smtClean="0"/>
              <a:t>described</a:t>
            </a:r>
            <a:r>
              <a:rPr lang="es-ES" baseline="0" dirty="0" smtClean="0"/>
              <a:t> in </a:t>
            </a:r>
            <a:r>
              <a:rPr lang="es-ES" baseline="0" dirty="0" err="1" smtClean="0"/>
              <a:t>detail</a:t>
            </a:r>
            <a:r>
              <a:rPr lang="es-ES" baseline="0" dirty="0" smtClean="0"/>
              <a:t>.</a:t>
            </a:r>
          </a:p>
          <a:p>
            <a:r>
              <a:rPr lang="es-ES" baseline="0" dirty="0" err="1" smtClean="0"/>
              <a:t>The</a:t>
            </a:r>
            <a:r>
              <a:rPr lang="es-ES" baseline="0" dirty="0" smtClean="0"/>
              <a:t> </a:t>
            </a:r>
            <a:r>
              <a:rPr lang="es-ES" baseline="0" dirty="0" err="1" smtClean="0"/>
              <a:t>third</a:t>
            </a:r>
            <a:r>
              <a:rPr lang="es-ES" baseline="0" dirty="0" smtClean="0"/>
              <a:t> </a:t>
            </a:r>
            <a:r>
              <a:rPr lang="es-ES" baseline="0" dirty="0" err="1" smtClean="0"/>
              <a:t>section</a:t>
            </a:r>
            <a:r>
              <a:rPr lang="es-ES" baseline="0" dirty="0" smtClean="0"/>
              <a:t> </a:t>
            </a:r>
            <a:r>
              <a:rPr lang="es-ES" baseline="0" dirty="0" err="1" smtClean="0"/>
              <a:t>is</a:t>
            </a:r>
            <a:r>
              <a:rPr lang="es-ES" baseline="0" dirty="0" smtClean="0"/>
              <a:t> </a:t>
            </a:r>
            <a:r>
              <a:rPr lang="es-ES" baseline="0" dirty="0" err="1" smtClean="0"/>
              <a:t>devoted</a:t>
            </a:r>
            <a:r>
              <a:rPr lang="es-ES" baseline="0" dirty="0" smtClean="0"/>
              <a:t> </a:t>
            </a:r>
            <a:r>
              <a:rPr lang="es-ES" baseline="0" dirty="0" err="1" smtClean="0"/>
              <a:t>to</a:t>
            </a:r>
            <a:r>
              <a:rPr lang="es-ES" baseline="0" dirty="0" smtClean="0"/>
              <a:t> </a:t>
            </a:r>
            <a:r>
              <a:rPr lang="es-ES" baseline="0" dirty="0" err="1" smtClean="0"/>
              <a:t>analysing</a:t>
            </a:r>
            <a:r>
              <a:rPr lang="es-ES" baseline="0" dirty="0" smtClean="0"/>
              <a:t> </a:t>
            </a:r>
            <a:r>
              <a:rPr lang="es-ES" baseline="0" dirty="0" err="1" smtClean="0"/>
              <a:t>the</a:t>
            </a:r>
            <a:r>
              <a:rPr lang="es-ES" baseline="0" dirty="0" smtClean="0"/>
              <a:t> </a:t>
            </a:r>
            <a:r>
              <a:rPr lang="es-ES" baseline="0" dirty="0" err="1" smtClean="0"/>
              <a:t>model</a:t>
            </a:r>
            <a:r>
              <a:rPr lang="es-ES" baseline="0" dirty="0" smtClean="0"/>
              <a:t> and a </a:t>
            </a:r>
            <a:r>
              <a:rPr lang="es-ES" baseline="0" dirty="0" err="1" smtClean="0"/>
              <a:t>study</a:t>
            </a:r>
            <a:r>
              <a:rPr lang="es-ES" baseline="0" dirty="0" smtClean="0"/>
              <a:t> of </a:t>
            </a:r>
            <a:r>
              <a:rPr lang="es-ES" baseline="0" dirty="0" err="1" smtClean="0"/>
              <a:t>the</a:t>
            </a:r>
            <a:r>
              <a:rPr lang="es-ES" baseline="0" dirty="0" smtClean="0"/>
              <a:t> </a:t>
            </a:r>
            <a:r>
              <a:rPr lang="es-ES" baseline="0" dirty="0" err="1" smtClean="0"/>
              <a:t>computational</a:t>
            </a:r>
            <a:r>
              <a:rPr lang="es-ES" baseline="0" dirty="0" smtClean="0"/>
              <a:t> </a:t>
            </a:r>
            <a:r>
              <a:rPr lang="es-ES" baseline="0" dirty="0" err="1" smtClean="0"/>
              <a:t>memory</a:t>
            </a:r>
            <a:r>
              <a:rPr lang="es-ES" baseline="0" dirty="0" smtClean="0"/>
              <a:t> </a:t>
            </a:r>
            <a:r>
              <a:rPr lang="es-ES" baseline="0" dirty="0" err="1" smtClean="0"/>
              <a:t>requirements</a:t>
            </a:r>
            <a:r>
              <a:rPr lang="es-ES" baseline="0" dirty="0" smtClean="0"/>
              <a:t> </a:t>
            </a:r>
            <a:r>
              <a:rPr lang="es-ES" baseline="0" dirty="0" err="1" smtClean="0"/>
              <a:t>is</a:t>
            </a:r>
            <a:r>
              <a:rPr lang="es-ES" baseline="0" dirty="0" smtClean="0"/>
              <a:t> </a:t>
            </a:r>
            <a:r>
              <a:rPr lang="es-ES" baseline="0" dirty="0" err="1" smtClean="0"/>
              <a:t>carried</a:t>
            </a:r>
            <a:r>
              <a:rPr lang="es-ES" baseline="0" dirty="0" smtClean="0"/>
              <a:t> </a:t>
            </a:r>
            <a:r>
              <a:rPr lang="es-ES" baseline="0" dirty="0" err="1" smtClean="0"/>
              <a:t>out</a:t>
            </a:r>
            <a:r>
              <a:rPr lang="es-ES" baseline="0" dirty="0" smtClean="0"/>
              <a:t>. </a:t>
            </a:r>
            <a:r>
              <a:rPr lang="es-ES" baseline="0" dirty="0" err="1" smtClean="0"/>
              <a:t>Moreover</a:t>
            </a:r>
            <a:r>
              <a:rPr lang="es-ES" baseline="0" dirty="0" smtClean="0"/>
              <a:t>, in </a:t>
            </a:r>
            <a:r>
              <a:rPr lang="es-ES" baseline="0" dirty="0" err="1" smtClean="0"/>
              <a:t>this</a:t>
            </a:r>
            <a:r>
              <a:rPr lang="es-ES" baseline="0" dirty="0" smtClean="0"/>
              <a:t> </a:t>
            </a:r>
            <a:r>
              <a:rPr lang="es-ES" baseline="0" dirty="0" err="1" smtClean="0"/>
              <a:t>section</a:t>
            </a:r>
            <a:r>
              <a:rPr lang="es-ES" baseline="0" dirty="0" smtClean="0"/>
              <a:t>, </a:t>
            </a:r>
            <a:r>
              <a:rPr lang="es-ES" baseline="0" dirty="0" err="1" smtClean="0"/>
              <a:t>our</a:t>
            </a:r>
            <a:r>
              <a:rPr lang="es-ES" baseline="0" dirty="0" smtClean="0"/>
              <a:t> </a:t>
            </a:r>
            <a:r>
              <a:rPr lang="es-ES" baseline="0" dirty="0" err="1" smtClean="0"/>
              <a:t>approaches</a:t>
            </a:r>
            <a:r>
              <a:rPr lang="es-ES" baseline="0" dirty="0" smtClean="0"/>
              <a:t> </a:t>
            </a:r>
            <a:r>
              <a:rPr lang="es-ES" baseline="0" dirty="0" err="1" smtClean="0"/>
              <a:t>to</a:t>
            </a:r>
            <a:r>
              <a:rPr lang="es-ES" baseline="0" dirty="0" smtClean="0"/>
              <a:t> </a:t>
            </a:r>
            <a:r>
              <a:rPr lang="es-ES" baseline="0" dirty="0" err="1" smtClean="0"/>
              <a:t>parallelize</a:t>
            </a:r>
            <a:r>
              <a:rPr lang="es-ES" baseline="0" dirty="0" smtClean="0"/>
              <a:t> </a:t>
            </a:r>
            <a:r>
              <a:rPr lang="es-ES" baseline="0" dirty="0" err="1" smtClean="0"/>
              <a:t>the</a:t>
            </a:r>
            <a:r>
              <a:rPr lang="es-ES" baseline="0" dirty="0" smtClean="0"/>
              <a:t> </a:t>
            </a:r>
            <a:r>
              <a:rPr lang="es-ES" baseline="0" dirty="0" err="1" smtClean="0"/>
              <a:t>most</a:t>
            </a:r>
            <a:r>
              <a:rPr lang="es-ES" baseline="0" dirty="0" smtClean="0"/>
              <a:t> </a:t>
            </a:r>
            <a:r>
              <a:rPr lang="es-ES" baseline="0" dirty="0" err="1" smtClean="0"/>
              <a:t>computationally</a:t>
            </a:r>
            <a:r>
              <a:rPr lang="es-ES" baseline="0" dirty="0" smtClean="0"/>
              <a:t> </a:t>
            </a:r>
            <a:r>
              <a:rPr lang="es-ES" baseline="0" dirty="0" err="1" smtClean="0"/>
              <a:t>expensive</a:t>
            </a:r>
            <a:r>
              <a:rPr lang="es-ES" baseline="0" dirty="0" smtClean="0"/>
              <a:t> </a:t>
            </a:r>
            <a:r>
              <a:rPr lang="es-ES" baseline="0" dirty="0" err="1" smtClean="0"/>
              <a:t>parts</a:t>
            </a:r>
            <a:r>
              <a:rPr lang="es-ES" baseline="0" dirty="0" smtClean="0"/>
              <a:t> of </a:t>
            </a:r>
            <a:r>
              <a:rPr lang="es-ES" baseline="0" dirty="0" err="1" smtClean="0"/>
              <a:t>the</a:t>
            </a:r>
            <a:r>
              <a:rPr lang="es-ES" baseline="0" dirty="0" smtClean="0"/>
              <a:t> </a:t>
            </a:r>
            <a:r>
              <a:rPr lang="es-ES" baseline="0" dirty="0" err="1" smtClean="0"/>
              <a:t>algorithm</a:t>
            </a:r>
            <a:r>
              <a:rPr lang="es-ES" baseline="0" dirty="0" smtClean="0"/>
              <a:t> are </a:t>
            </a:r>
            <a:r>
              <a:rPr lang="es-ES" baseline="0" dirty="0" err="1" smtClean="0"/>
              <a:t>described</a:t>
            </a:r>
            <a:r>
              <a:rPr lang="es-ES" baseline="0" dirty="0" smtClean="0"/>
              <a:t>.</a:t>
            </a:r>
          </a:p>
          <a:p>
            <a:r>
              <a:rPr lang="es-ES" baseline="0" dirty="0" err="1" smtClean="0"/>
              <a:t>Section</a:t>
            </a:r>
            <a:r>
              <a:rPr lang="es-ES" baseline="0" dirty="0" smtClean="0"/>
              <a:t> 4 </a:t>
            </a:r>
            <a:r>
              <a:rPr lang="es-ES" baseline="0" dirty="0" err="1" smtClean="0"/>
              <a:t>illustrates</a:t>
            </a:r>
            <a:r>
              <a:rPr lang="es-ES" baseline="0" dirty="0" smtClean="0"/>
              <a:t> </a:t>
            </a:r>
            <a:r>
              <a:rPr lang="es-ES" baseline="0" dirty="0" err="1" smtClean="0"/>
              <a:t>the</a:t>
            </a:r>
            <a:r>
              <a:rPr lang="es-ES" baseline="0" dirty="0" smtClean="0"/>
              <a:t> </a:t>
            </a:r>
            <a:r>
              <a:rPr lang="es-ES" baseline="0" dirty="0" err="1" smtClean="0"/>
              <a:t>obtained</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several</a:t>
            </a:r>
            <a:r>
              <a:rPr lang="es-ES" baseline="0" dirty="0" smtClean="0"/>
              <a:t> </a:t>
            </a:r>
            <a:r>
              <a:rPr lang="es-ES" baseline="0" dirty="0" err="1" smtClean="0"/>
              <a:t>examples</a:t>
            </a:r>
            <a:r>
              <a:rPr lang="es-ES" baseline="0" dirty="0" smtClean="0"/>
              <a:t> of ODT </a:t>
            </a:r>
            <a:r>
              <a:rPr lang="es-ES" baseline="0" dirty="0" err="1" smtClean="0"/>
              <a:t>problems</a:t>
            </a:r>
            <a:r>
              <a:rPr lang="es-ES" baseline="0" dirty="0" smtClean="0"/>
              <a:t>. </a:t>
            </a:r>
          </a:p>
          <a:p>
            <a:r>
              <a:rPr lang="es-ES" baseline="0" dirty="0" err="1" smtClean="0"/>
              <a:t>Section</a:t>
            </a:r>
            <a:r>
              <a:rPr lang="es-ES" baseline="0" dirty="0" smtClean="0"/>
              <a:t> 5, </a:t>
            </a:r>
            <a:r>
              <a:rPr lang="es-ES" baseline="0" dirty="0" err="1" smtClean="0"/>
              <a:t>evaluates</a:t>
            </a:r>
            <a:r>
              <a:rPr lang="es-ES" baseline="0" dirty="0" smtClean="0"/>
              <a:t> </a:t>
            </a:r>
            <a:r>
              <a:rPr lang="es-ES" baseline="0" dirty="0" err="1" smtClean="0"/>
              <a:t>our</a:t>
            </a:r>
            <a:r>
              <a:rPr lang="es-ES" baseline="0" dirty="0" smtClean="0"/>
              <a:t> </a:t>
            </a:r>
            <a:r>
              <a:rPr lang="es-ES" baseline="0" dirty="0" err="1" smtClean="0"/>
              <a:t>implementation</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HPC </a:t>
            </a:r>
            <a:r>
              <a:rPr lang="es-ES" baseline="0" dirty="0" err="1" smtClean="0"/>
              <a:t>platforms</a:t>
            </a:r>
            <a:r>
              <a:rPr lang="es-ES" baseline="0" dirty="0" smtClean="0"/>
              <a:t>(</a:t>
            </a:r>
            <a:r>
              <a:rPr lang="es-ES" baseline="0" dirty="0" err="1" smtClean="0"/>
              <a:t>multicore</a:t>
            </a:r>
            <a:r>
              <a:rPr lang="es-ES" baseline="0" dirty="0" smtClean="0"/>
              <a:t> and </a:t>
            </a:r>
            <a:r>
              <a:rPr lang="es-ES" baseline="0" dirty="0" err="1" smtClean="0"/>
              <a:t>MultiGPU</a:t>
            </a:r>
            <a:r>
              <a:rPr lang="es-ES" baseline="0" dirty="0" smtClean="0"/>
              <a:t> </a:t>
            </a:r>
            <a:r>
              <a:rPr lang="es-ES" baseline="0" dirty="0" err="1" smtClean="0"/>
              <a:t>computing</a:t>
            </a:r>
            <a:r>
              <a:rPr lang="es-ES" baseline="0" dirty="0" smtClean="0"/>
              <a:t>). </a:t>
            </a:r>
          </a:p>
          <a:p>
            <a:r>
              <a:rPr lang="es-ES" baseline="0" dirty="0" err="1" smtClean="0"/>
              <a:t>Finally</a:t>
            </a:r>
            <a:r>
              <a:rPr lang="es-ES" baseline="0" dirty="0" smtClean="0"/>
              <a:t>, </a:t>
            </a:r>
            <a:r>
              <a:rPr lang="es-ES" baseline="0" dirty="0" err="1" smtClean="0"/>
              <a:t>Section</a:t>
            </a:r>
            <a:r>
              <a:rPr lang="es-ES" baseline="0" dirty="0" smtClean="0"/>
              <a:t> 6 </a:t>
            </a:r>
            <a:r>
              <a:rPr lang="es-ES" baseline="0" dirty="0" err="1" smtClean="0"/>
              <a:t>summarizes</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conclusions</a:t>
            </a:r>
            <a:r>
              <a:rPr lang="es-ES" baseline="0" dirty="0" smtClean="0"/>
              <a:t> and </a:t>
            </a:r>
            <a:r>
              <a:rPr lang="es-ES" baseline="0" dirty="0" err="1" smtClean="0"/>
              <a:t>lines</a:t>
            </a:r>
            <a:r>
              <a:rPr lang="es-ES" baseline="0" dirty="0" smtClean="0"/>
              <a:t> of </a:t>
            </a:r>
            <a:r>
              <a:rPr lang="es-ES" baseline="0" dirty="0" err="1" smtClean="0"/>
              <a:t>future</a:t>
            </a:r>
            <a:r>
              <a:rPr lang="es-ES" baseline="0" dirty="0" smtClean="0"/>
              <a:t> </a:t>
            </a:r>
            <a:r>
              <a:rPr lang="es-ES" baseline="0" dirty="0" err="1" smtClean="0"/>
              <a:t>works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85">
              <a:defRPr/>
            </a:pPr>
            <a:r>
              <a:rPr lang="en-US" i="1" dirty="0" smtClean="0"/>
              <a:t>a </a:t>
            </a:r>
            <a:r>
              <a:rPr lang="en-US" dirty="0" smtClean="0"/>
              <a:t>specific storage format, which stores the minimal information to define the sparse matrix, is considered. In this way, both, memory requirements and BCG runtime are considerably reduced since this new format requires less memory accesses to read sparse matrix elements. Hereinafter the format which takes advantage of the regularities of </a:t>
            </a:r>
            <a:r>
              <a:rPr lang="en-US" i="1" dirty="0" smtClean="0"/>
              <a:t>M is referred to as Regular Format. </a:t>
            </a:r>
            <a:endParaRPr lang="es-ES" dirty="0" smtClean="0"/>
          </a:p>
          <a:p>
            <a:endParaRPr lang="en-US" dirty="0" smtClean="0"/>
          </a:p>
          <a:p>
            <a:r>
              <a:rPr lang="en-US" dirty="0" smtClean="0"/>
              <a:t>So, the </a:t>
            </a:r>
            <a:r>
              <a:rPr lang="en-US" i="1" dirty="0" smtClean="0"/>
              <a:t>Regular Format (Figure 2) consists of storing: (1) a </a:t>
            </a:r>
            <a:r>
              <a:rPr lang="en-US" dirty="0" smtClean="0"/>
              <a:t>complex array (</a:t>
            </a:r>
            <a:r>
              <a:rPr lang="en-US" i="1" dirty="0" smtClean="0"/>
              <a:t>M[]) of V </a:t>
            </a:r>
            <a:r>
              <a:rPr lang="en-US" i="1" dirty="0" err="1" smtClean="0"/>
              <a:t>olTP</a:t>
            </a:r>
            <a:r>
              <a:rPr lang="en-US" i="1" dirty="0" smtClean="0"/>
              <a:t> dimension, (2) three integer</a:t>
            </a:r>
          </a:p>
          <a:p>
            <a:r>
              <a:rPr lang="en-US" dirty="0" smtClean="0"/>
              <a:t>values (</a:t>
            </a:r>
            <a:r>
              <a:rPr lang="en-US" i="1" dirty="0" smtClean="0"/>
              <a:t>a, b and c) for storing the lateral diagonals values, and </a:t>
            </a:r>
            <a:r>
              <a:rPr lang="en-US" dirty="0" smtClean="0"/>
              <a:t>(3) two additional integer values </a:t>
            </a:r>
            <a:r>
              <a:rPr lang="en-US" i="1" dirty="0" smtClean="0"/>
              <a:t>D1, D2 which point at the </a:t>
            </a:r>
            <a:r>
              <a:rPr lang="en-US" dirty="0" smtClean="0"/>
              <a:t>location of the first row lateral diagonals. In terms of memory requirements, Table IV shows the considerable reduction of memory requirements of the </a:t>
            </a:r>
            <a:r>
              <a:rPr lang="en-US" i="1" dirty="0" smtClean="0"/>
              <a:t>Regular</a:t>
            </a:r>
          </a:p>
          <a:p>
            <a:r>
              <a:rPr lang="en-US" i="1" dirty="0" smtClean="0"/>
              <a:t>Format with respect to general formats for storing sparse </a:t>
            </a:r>
            <a:r>
              <a:rPr lang="es-ES" dirty="0" smtClean="0"/>
              <a:t>matrices </a:t>
            </a:r>
            <a:r>
              <a:rPr lang="es-ES" dirty="0" err="1" smtClean="0"/>
              <a:t>on</a:t>
            </a:r>
            <a:r>
              <a:rPr lang="es-ES" dirty="0" smtClean="0"/>
              <a:t> </a:t>
            </a:r>
            <a:r>
              <a:rPr lang="es-ES" dirty="0" err="1" smtClean="0"/>
              <a:t>multicore</a:t>
            </a:r>
            <a:r>
              <a:rPr lang="es-ES" dirty="0" smtClean="0"/>
              <a:t> </a:t>
            </a:r>
            <a:r>
              <a:rPr lang="es-ES" dirty="0" err="1" smtClean="0"/>
              <a:t>processors</a:t>
            </a:r>
            <a:r>
              <a:rPr lang="es-ES" dirty="0" smtClean="0"/>
              <a:t> (CRS) </a:t>
            </a:r>
            <a:r>
              <a:rPr lang="es-ES" dirty="0" err="1" smtClean="0"/>
              <a:t>or</a:t>
            </a:r>
            <a:r>
              <a:rPr lang="es-ES" dirty="0" smtClean="0"/>
              <a:t> </a:t>
            </a:r>
            <a:r>
              <a:rPr lang="es-ES" dirty="0" err="1" smtClean="0"/>
              <a:t>on</a:t>
            </a:r>
            <a:r>
              <a:rPr lang="es-ES" dirty="0" smtClean="0"/>
              <a:t> GPUs (ELLRT).</a:t>
            </a:r>
          </a:p>
          <a:p>
            <a:endParaRPr lang="es-ES" dirty="0" smtClean="0"/>
          </a:p>
          <a:p>
            <a:endParaRPr lang="es-ES" dirty="0" smtClean="0"/>
          </a:p>
          <a:p>
            <a:r>
              <a:rPr lang="es-ES" dirty="0" smtClean="0"/>
              <a:t>Reduces</a:t>
            </a:r>
            <a:r>
              <a:rPr lang="es-ES" baseline="0" dirty="0" smtClean="0"/>
              <a:t> los accesos a memoria y las operaciones en punto flotante.</a:t>
            </a:r>
            <a:endParaRPr lang="es-ES" dirty="0" smtClean="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D9B1CE-AC79-4F38-A972-16A96628B36A}"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FC94469-56EE-4D3B-837F-F66707000528}" type="datetime1">
              <a:rPr lang="es-ES" smtClean="0"/>
              <a:pPr/>
              <a:t>26/08/2013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0F89297-24E8-44D2-AFA1-3EFC01167EEF}" type="datetime1">
              <a:rPr lang="es-ES" smtClean="0"/>
              <a:pPr/>
              <a:t>26/08/2013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3615B85-AFD7-4477-9C96-4ACC71956AE1}" type="datetime1">
              <a:rPr lang="es-ES" smtClean="0"/>
              <a:pPr/>
              <a:t>26/08/2013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3A805F-7881-4A9A-87F4-9A875565B37F}" type="datetime1">
              <a:rPr lang="es-ES" smtClean="0"/>
              <a:pPr/>
              <a:t>26/08/2013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31BEF5-4C84-4413-B079-1AE397A16C36}" type="datetime1">
              <a:rPr lang="es-ES" smtClean="0"/>
              <a:pPr/>
              <a:t>26/08/2013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28790FA-14C1-4FED-B756-5BDEDEF0BAB9}" type="datetime1">
              <a:rPr lang="es-ES" smtClean="0"/>
              <a:pPr/>
              <a:t>26/08/2013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6CAD012-65C2-412B-B270-91597F1DAEC0}" type="datetime1">
              <a:rPr lang="es-ES" smtClean="0"/>
              <a:pPr/>
              <a:t>26/08/2013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0D406C6-06E7-4E36-BAFE-C9CAE5946461}" type="datetime1">
              <a:rPr lang="es-ES" smtClean="0"/>
              <a:pPr/>
              <a:t>26/08/2013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CC08A7-00F8-4DBF-B5BA-38FA56EAFBF2}" type="datetime1">
              <a:rPr lang="es-ES" smtClean="0"/>
              <a:pPr/>
              <a:t>26/08/2013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50A84F-06A3-4DE6-AF0C-997B36C57D83}" type="datetime1">
              <a:rPr lang="es-ES" smtClean="0"/>
              <a:pPr/>
              <a:t>26/08/2013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07CC09-8367-4B67-90A6-E6172C06560A}" type="datetime1">
              <a:rPr lang="es-ES" smtClean="0"/>
              <a:pPr/>
              <a:t>26/08/2013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A8C8D9F-83C2-4669-A8A8-48574CE6E52F}"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0A426-A185-41B7-B243-AEDEB0A4DB1E}" type="datetime1">
              <a:rPr lang="es-ES" smtClean="0"/>
              <a:pPr/>
              <a:t>26/08/2013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8D9F-83C2-4669-A8A8-48574CE6E52F}"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dMInD8uMcArpSM&amp;tbnid=w6S8gRiAADpmnM:&amp;ved=0CAUQjRw&amp;url=http://www.ceneo.pl/15339535&amp;ei=q8TvUc-bMofNswbkrIG4BQ&amp;bvm=bv.49641647,d.Yms&amp;psig=AFQjCNGQkb-3XkbTSroXtT8awQJfbryNxA&amp;ust=137475433384034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hyperlink" Target="http://www.google.es/url?sa=i&amp;rct=j&amp;q=&amp;esrc=s&amp;frm=1&amp;source=images&amp;cd=&amp;cad=rja&amp;docid=OIvG6RHnvhRQkM&amp;tbnid=fkdbISQqsRGxXM:&amp;ved=0CAUQjRw&amp;url=http://www.bull.es/news/Notas_Prensa/09_Bullx.html&amp;ei=RsXvUdS2D43ktQb3oYHoDA&amp;bvm=bv.49641647,d.Yms&amp;psig=AFQjCNHvwtW0ujgWW7dXUpxlsbcWBy7aLQ&amp;ust=1374754484870755" TargetMode="Externa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gif"/><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en.wikipedia.org/wiki/File:VFPt_Solenoid_correct2.svg" TargetMode="Externa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332656"/>
            <a:ext cx="9144000" cy="369332"/>
          </a:xfrm>
          <a:prstGeom prst="rect">
            <a:avLst/>
          </a:prstGeom>
          <a:solidFill>
            <a:srgbClr val="000099"/>
          </a:solidFill>
          <a:ln>
            <a:solidFill>
              <a:srgbClr val="0000FF"/>
            </a:solidFill>
          </a:ln>
          <a:effectLst>
            <a:innerShdw blurRad="63500" dist="127000" dir="5400000">
              <a:srgbClr val="3366FF">
                <a:alpha val="48000"/>
              </a:srgbClr>
            </a:innerShdw>
          </a:effectLst>
        </p:spPr>
        <p:txBody>
          <a:bodyPr wrap="square" rtlCol="0">
            <a:spAutoFit/>
          </a:bodyPr>
          <a:lstStyle/>
          <a:p>
            <a:endParaRPr lang="es-ES" dirty="0"/>
          </a:p>
        </p:txBody>
      </p:sp>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p>
        </p:txBody>
      </p:sp>
      <p:sp>
        <p:nvSpPr>
          <p:cNvPr id="7" name="6 Rectángulo redondeado"/>
          <p:cNvSpPr/>
          <p:nvPr/>
        </p:nvSpPr>
        <p:spPr>
          <a:xfrm>
            <a:off x="827584" y="1196752"/>
            <a:ext cx="7632848" cy="1080120"/>
          </a:xfrm>
          <a:prstGeom prst="roundRect">
            <a:avLst/>
          </a:prstGeom>
          <a:solidFill>
            <a:srgbClr val="0000A2"/>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An approach for solving the Helmholtz Equation</a:t>
            </a:r>
          </a:p>
          <a:p>
            <a:pPr algn="ctr"/>
            <a:r>
              <a:rPr lang="es-ES" sz="2800" b="1" dirty="0" err="1"/>
              <a:t>on</a:t>
            </a:r>
            <a:r>
              <a:rPr lang="es-ES" sz="2800" b="1" dirty="0"/>
              <a:t> </a:t>
            </a:r>
            <a:r>
              <a:rPr lang="es-ES" sz="2800" b="1" dirty="0" err="1"/>
              <a:t>heterogeneous</a:t>
            </a:r>
            <a:r>
              <a:rPr lang="es-ES" sz="2800" b="1" dirty="0"/>
              <a:t> </a:t>
            </a:r>
            <a:r>
              <a:rPr lang="es-ES" sz="2800" b="1" dirty="0" err="1"/>
              <a:t>platforms</a:t>
            </a:r>
            <a:endParaRPr lang="es-ES" sz="2800" dirty="0">
              <a:effectLst>
                <a:outerShdw blurRad="38100" dist="38100" dir="2700000" algn="tl">
                  <a:srgbClr val="000000">
                    <a:alpha val="43137"/>
                  </a:srgbClr>
                </a:outerShdw>
              </a:effectLst>
              <a:latin typeface="Arial" pitchFamily="34" charset="0"/>
              <a:cs typeface="Arial" pitchFamily="34" charset="0"/>
            </a:endParaRPr>
          </a:p>
        </p:txBody>
      </p:sp>
      <p:sp>
        <p:nvSpPr>
          <p:cNvPr id="8" name="7 Rectángulo"/>
          <p:cNvSpPr/>
          <p:nvPr/>
        </p:nvSpPr>
        <p:spPr>
          <a:xfrm>
            <a:off x="1043608" y="2420888"/>
            <a:ext cx="7128792" cy="1615827"/>
          </a:xfrm>
          <a:prstGeom prst="rect">
            <a:avLst/>
          </a:prstGeom>
        </p:spPr>
        <p:txBody>
          <a:bodyPr wrap="square">
            <a:spAutoFit/>
          </a:bodyPr>
          <a:lstStyle/>
          <a:p>
            <a:pPr>
              <a:lnSpc>
                <a:spcPct val="150000"/>
              </a:lnSpc>
            </a:pPr>
            <a:r>
              <a:rPr lang="es-ES" b="1" dirty="0">
                <a:effectLst>
                  <a:outerShdw blurRad="38100" dist="38100" dir="2700000" algn="tl">
                    <a:srgbClr val="000000">
                      <a:alpha val="43137"/>
                    </a:srgbClr>
                  </a:outerShdw>
                </a:effectLst>
              </a:rPr>
              <a:t>G. Ortega</a:t>
            </a:r>
            <a:r>
              <a:rPr lang="es-ES" b="1" baseline="30000" dirty="0">
                <a:effectLst>
                  <a:outerShdw blurRad="38100" dist="38100" dir="2700000" algn="tl">
                    <a:srgbClr val="000000">
                      <a:alpha val="43137"/>
                    </a:srgbClr>
                  </a:outerShdw>
                </a:effectLst>
              </a:rPr>
              <a:t>1</a:t>
            </a:r>
            <a:r>
              <a:rPr lang="es-ES" dirty="0">
                <a:effectLst>
                  <a:outerShdw blurRad="38100" dist="38100" dir="2700000" algn="tl">
                    <a:srgbClr val="000000">
                      <a:alpha val="43137"/>
                    </a:srgbClr>
                  </a:outerShdw>
                </a:effectLst>
              </a:rPr>
              <a:t>, </a:t>
            </a:r>
            <a:r>
              <a:rPr lang="es-ES" dirty="0" smtClean="0">
                <a:effectLst>
                  <a:outerShdw blurRad="38100" dist="38100" dir="2700000" algn="tl">
                    <a:srgbClr val="000000">
                      <a:alpha val="43137"/>
                    </a:srgbClr>
                  </a:outerShdw>
                </a:effectLst>
              </a:rPr>
              <a:t>I</a:t>
            </a:r>
            <a:r>
              <a:rPr lang="es-ES" dirty="0">
                <a:effectLst>
                  <a:outerShdw blurRad="38100" dist="38100" dir="2700000" algn="tl">
                    <a:srgbClr val="000000">
                      <a:alpha val="43137"/>
                    </a:srgbClr>
                  </a:outerShdw>
                </a:effectLst>
              </a:rPr>
              <a:t>. </a:t>
            </a:r>
            <a:r>
              <a:rPr lang="es-ES" dirty="0" smtClean="0">
                <a:effectLst>
                  <a:outerShdw blurRad="38100" dist="38100" dir="2700000" algn="tl">
                    <a:srgbClr val="000000">
                      <a:alpha val="43137"/>
                    </a:srgbClr>
                  </a:outerShdw>
                </a:effectLst>
              </a:rPr>
              <a:t>García</a:t>
            </a:r>
            <a:r>
              <a:rPr lang="es-ES" baseline="30000" dirty="0">
                <a:effectLst>
                  <a:outerShdw blurRad="38100" dist="38100" dir="2700000" algn="tl">
                    <a:srgbClr val="000000">
                      <a:alpha val="43137"/>
                    </a:srgbClr>
                  </a:outerShdw>
                </a:effectLst>
              </a:rPr>
              <a:t>2</a:t>
            </a:r>
            <a:r>
              <a:rPr lang="es-ES" dirty="0" smtClean="0">
                <a:effectLst>
                  <a:outerShdw blurRad="38100" dist="38100" dir="2700000" algn="tl">
                    <a:srgbClr val="000000">
                      <a:alpha val="43137"/>
                    </a:srgbClr>
                  </a:outerShdw>
                </a:effectLst>
              </a:rPr>
              <a:t> and E</a:t>
            </a:r>
            <a:r>
              <a:rPr lang="es-ES" dirty="0">
                <a:effectLst>
                  <a:outerShdw blurRad="38100" dist="38100" dir="2700000" algn="tl">
                    <a:srgbClr val="000000">
                      <a:alpha val="43137"/>
                    </a:srgbClr>
                  </a:outerShdw>
                </a:effectLst>
              </a:rPr>
              <a:t>. </a:t>
            </a:r>
            <a:r>
              <a:rPr lang="es-ES" dirty="0" smtClean="0">
                <a:effectLst>
                  <a:outerShdw blurRad="38100" dist="38100" dir="2700000" algn="tl">
                    <a:srgbClr val="000000">
                      <a:alpha val="43137"/>
                    </a:srgbClr>
                  </a:outerShdw>
                </a:effectLst>
              </a:rPr>
              <a:t>M. Garzón</a:t>
            </a:r>
            <a:r>
              <a:rPr lang="es-ES" baseline="30000" dirty="0" smtClean="0">
                <a:effectLst>
                  <a:outerShdw blurRad="38100" dist="38100" dir="2700000" algn="tl">
                    <a:srgbClr val="000000">
                      <a:alpha val="43137"/>
                    </a:srgbClr>
                  </a:outerShdw>
                </a:effectLst>
              </a:rPr>
              <a:t>1</a:t>
            </a:r>
          </a:p>
          <a:p>
            <a:pPr>
              <a:lnSpc>
                <a:spcPct val="150000"/>
              </a:lnSpc>
            </a:pPr>
            <a:endParaRPr lang="es-ES" baseline="30000" dirty="0">
              <a:effectLst>
                <a:outerShdw blurRad="38100" dist="38100" dir="2700000" algn="tl">
                  <a:srgbClr val="000000">
                    <a:alpha val="43137"/>
                  </a:srgbClr>
                </a:outerShdw>
              </a:effectLst>
            </a:endParaRPr>
          </a:p>
          <a:p>
            <a:pPr>
              <a:lnSpc>
                <a:spcPct val="150000"/>
              </a:lnSpc>
            </a:pPr>
            <a:r>
              <a:rPr lang="en-US" baseline="30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Dpt. Computer Architecture and Electronics. University of </a:t>
            </a:r>
            <a:r>
              <a:rPr lang="en-US" dirty="0" err="1" smtClean="0">
                <a:effectLst>
                  <a:outerShdw blurRad="38100" dist="38100" dir="2700000" algn="tl">
                    <a:srgbClr val="000000">
                      <a:alpha val="43137"/>
                    </a:srgbClr>
                  </a:outerShdw>
                </a:effectLst>
              </a:rPr>
              <a:t>Almería</a:t>
            </a:r>
            <a:r>
              <a:rPr lang="en-US" dirty="0" smtClean="0">
                <a:effectLst>
                  <a:outerShdw blurRad="38100" dist="38100" dir="2700000" algn="tl">
                    <a:srgbClr val="000000">
                      <a:alpha val="43137"/>
                    </a:srgbClr>
                  </a:outerShdw>
                </a:effectLst>
              </a:rPr>
              <a:t> </a:t>
            </a:r>
          </a:p>
          <a:p>
            <a:pPr>
              <a:lnSpc>
                <a:spcPct val="150000"/>
              </a:lnSpc>
            </a:pPr>
            <a:r>
              <a:rPr lang="en-US" baseline="30000" dirty="0" smtClean="0">
                <a:effectLst>
                  <a:outerShdw blurRad="38100" dist="38100" dir="2700000" algn="tl">
                    <a:srgbClr val="000000">
                      <a:alpha val="43137"/>
                    </a:srgbClr>
                  </a:outerShdw>
                </a:effectLst>
              </a:rPr>
              <a:t>2</a:t>
            </a:r>
            <a:r>
              <a:rPr lang="en-US" dirty="0" smtClean="0">
                <a:effectLst>
                  <a:outerShdw blurRad="38100" dist="38100" dir="2700000" algn="tl">
                    <a:srgbClr val="000000">
                      <a:alpha val="43137"/>
                    </a:srgbClr>
                  </a:outerShdw>
                </a:effectLst>
              </a:rPr>
              <a:t>Dpt. Computer Architecture. University of </a:t>
            </a:r>
            <a:r>
              <a:rPr lang="en-US" dirty="0" err="1" smtClean="0">
                <a:effectLst>
                  <a:outerShdw blurRad="38100" dist="38100" dir="2700000" algn="tl">
                    <a:srgbClr val="000000">
                      <a:alpha val="43137"/>
                    </a:srgbClr>
                  </a:outerShdw>
                </a:effectLst>
              </a:rPr>
              <a:t>Málaga</a:t>
            </a:r>
            <a:endParaRPr lang="es-ES" dirty="0" smtClean="0">
              <a:effectLst>
                <a:outerShdw blurRad="38100" dist="38100" dir="2700000" algn="tl">
                  <a:srgbClr val="000000">
                    <a:alpha val="43137"/>
                  </a:srgbClr>
                </a:outerShdw>
              </a:effectLst>
            </a:endParaRPr>
          </a:p>
        </p:txBody>
      </p:sp>
      <p:pic>
        <p:nvPicPr>
          <p:cNvPr id="1028" name="Picture 4" descr="D:\Users\usuario\Desktop\CONGRESOS Y REVISTAS\CONGRESOS\HPCS\presentacion HPCS\Figures\grants\Etiqueta 01.jpg"/>
          <p:cNvPicPr>
            <a:picLocks noChangeAspect="1" noChangeArrowheads="1"/>
          </p:cNvPicPr>
          <p:nvPr/>
        </p:nvPicPr>
        <p:blipFill>
          <a:blip r:embed="rId3" cstate="print"/>
          <a:srcRect/>
          <a:stretch>
            <a:fillRect/>
          </a:stretch>
        </p:blipFill>
        <p:spPr bwMode="auto">
          <a:xfrm>
            <a:off x="2267744" y="4941168"/>
            <a:ext cx="2808312" cy="1356151"/>
          </a:xfrm>
          <a:prstGeom prst="rect">
            <a:avLst/>
          </a:prstGeom>
          <a:noFill/>
        </p:spPr>
      </p:pic>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bg1"/>
                </a:solidFill>
              </a:rPr>
              <a:pPr/>
              <a:t>1</a:t>
            </a:fld>
            <a:endParaRPr lang="es-ES" b="1" dirty="0">
              <a:solidFill>
                <a:schemeClr val="bg1"/>
              </a:solidFill>
            </a:endParaRPr>
          </a:p>
        </p:txBody>
      </p:sp>
      <p:pic>
        <p:nvPicPr>
          <p:cNvPr id="10" name="147 Imagen" descr="ceiA3"/>
          <p:cNvPicPr>
            <a:picLocks noChangeAspect="1"/>
          </p:cNvPicPr>
          <p:nvPr/>
        </p:nvPicPr>
        <p:blipFill>
          <a:blip r:embed="rId4" cstate="print"/>
          <a:stretch>
            <a:fillRect/>
          </a:stretch>
        </p:blipFill>
        <p:spPr>
          <a:xfrm>
            <a:off x="6581666" y="5050190"/>
            <a:ext cx="1405035" cy="1324747"/>
          </a:xfrm>
          <a:prstGeom prst="rect">
            <a:avLst/>
          </a:prstGeom>
          <a:solidFill>
            <a:schemeClr val="bg1"/>
          </a:solidFill>
          <a:ln>
            <a:solidFill>
              <a:schemeClr val="bg1"/>
            </a:solidFill>
          </a:ln>
        </p:spPr>
      </p:pic>
      <p:pic>
        <p:nvPicPr>
          <p:cNvPr id="11" name="101 Marcador de posición de imagen" descr="Junta de Andalucía"/>
          <p:cNvPicPr>
            <a:picLocks noChangeAspect="1"/>
          </p:cNvPicPr>
          <p:nvPr/>
        </p:nvPicPr>
        <p:blipFill>
          <a:blip r:embed="rId5" cstate="print"/>
          <a:srcRect l="47696"/>
          <a:stretch>
            <a:fillRect/>
          </a:stretch>
        </p:blipFill>
        <p:spPr>
          <a:xfrm>
            <a:off x="5076057" y="4971644"/>
            <a:ext cx="1475284" cy="1411812"/>
          </a:xfrm>
          <a:prstGeom prst="rect">
            <a:avLst/>
          </a:prstGeom>
        </p:spPr>
      </p:pic>
    </p:spTree>
    <p:extLst>
      <p:ext uri="{BB962C8B-B14F-4D97-AF65-F5344CB8AC3E}">
        <p14:creationId xmlns:p14="http://schemas.microsoft.com/office/powerpoint/2010/main" val="34228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0" name="39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Implementation</a:t>
            </a:r>
            <a:r>
              <a:rPr lang="es-ES" sz="2000" i="1" dirty="0" smtClean="0">
                <a:solidFill>
                  <a:schemeClr val="bg1"/>
                </a:solidFill>
              </a:rPr>
              <a:t> </a:t>
            </a:r>
            <a:r>
              <a:rPr lang="es-ES" sz="2000" i="1" dirty="0" err="1" smtClean="0">
                <a:solidFill>
                  <a:schemeClr val="bg1"/>
                </a:solidFill>
              </a:rPr>
              <a:t>on</a:t>
            </a:r>
            <a:r>
              <a:rPr lang="es-ES" sz="2000" i="1" dirty="0" smtClean="0">
                <a:solidFill>
                  <a:schemeClr val="bg1"/>
                </a:solidFill>
              </a:rPr>
              <a:t> </a:t>
            </a:r>
            <a:r>
              <a:rPr lang="es-ES" sz="2000" i="1" dirty="0" err="1" smtClean="0">
                <a:solidFill>
                  <a:schemeClr val="bg1"/>
                </a:solidFill>
              </a:rPr>
              <a:t>Heterogeneous</a:t>
            </a:r>
            <a:r>
              <a:rPr lang="es-ES" sz="2000" i="1" dirty="0" smtClean="0">
                <a:solidFill>
                  <a:schemeClr val="bg1"/>
                </a:solidFill>
              </a:rPr>
              <a:t> </a:t>
            </a:r>
            <a:r>
              <a:rPr lang="es-ES" sz="2000" i="1" dirty="0" err="1" smtClean="0">
                <a:solidFill>
                  <a:schemeClr val="bg1"/>
                </a:solidFill>
              </a:rPr>
              <a:t>platforms</a:t>
            </a:r>
            <a:endParaRPr lang="es-ES" sz="2000" dirty="0" smtClean="0">
              <a:solidFill>
                <a:schemeClr val="bg1"/>
              </a:solidFill>
            </a:endParaRPr>
          </a:p>
        </p:txBody>
      </p:sp>
      <p:sp>
        <p:nvSpPr>
          <p:cNvPr id="2" name="Rectangle 1"/>
          <p:cNvSpPr/>
          <p:nvPr/>
        </p:nvSpPr>
        <p:spPr>
          <a:xfrm>
            <a:off x="179512" y="1340768"/>
            <a:ext cx="8964488" cy="3139321"/>
          </a:xfrm>
          <a:prstGeom prst="rect">
            <a:avLst/>
          </a:prstGeom>
        </p:spPr>
        <p:txBody>
          <a:bodyPr wrap="square">
            <a:spAutoFit/>
          </a:bodyPr>
          <a:lstStyle/>
          <a:p>
            <a:pPr algn="just"/>
            <a:endParaRPr lang="en-US" dirty="0" smtClean="0"/>
          </a:p>
          <a:p>
            <a:pPr algn="just"/>
            <a:r>
              <a:rPr lang="en-US" dirty="0"/>
              <a:t>Exploiting the heterogeneous platforms of a cluster has </a:t>
            </a:r>
            <a:r>
              <a:rPr lang="en-US" dirty="0" smtClean="0"/>
              <a:t>two main advantages:</a:t>
            </a:r>
          </a:p>
          <a:p>
            <a:pPr algn="just"/>
            <a:endParaRPr lang="en-US" dirty="0" smtClean="0"/>
          </a:p>
          <a:p>
            <a:pPr marL="342900" indent="-342900" algn="just">
              <a:buAutoNum type="arabicParenBoth"/>
            </a:pPr>
            <a:r>
              <a:rPr lang="en-US" b="1" dirty="0">
                <a:solidFill>
                  <a:srgbClr val="0070C0"/>
                </a:solidFill>
              </a:rPr>
              <a:t>L</a:t>
            </a:r>
            <a:r>
              <a:rPr lang="en-US" b="1" dirty="0" smtClean="0">
                <a:solidFill>
                  <a:srgbClr val="0070C0"/>
                </a:solidFill>
              </a:rPr>
              <a:t>arger </a:t>
            </a:r>
            <a:r>
              <a:rPr lang="en-US" b="1" dirty="0">
                <a:solidFill>
                  <a:srgbClr val="0070C0"/>
                </a:solidFill>
              </a:rPr>
              <a:t>problems </a:t>
            </a:r>
            <a:r>
              <a:rPr lang="en-US" dirty="0"/>
              <a:t>can be solved because the code can </a:t>
            </a:r>
            <a:r>
              <a:rPr lang="en-US" dirty="0" smtClean="0"/>
              <a:t>be distributed </a:t>
            </a:r>
            <a:r>
              <a:rPr lang="en-US" dirty="0"/>
              <a:t>among </a:t>
            </a:r>
            <a:r>
              <a:rPr lang="en-US" dirty="0" smtClean="0"/>
              <a:t>the available </a:t>
            </a:r>
            <a:r>
              <a:rPr lang="en-US" dirty="0"/>
              <a:t>nodes; </a:t>
            </a:r>
            <a:endParaRPr lang="en-US" dirty="0" smtClean="0"/>
          </a:p>
          <a:p>
            <a:pPr marL="342900" indent="-342900" algn="just">
              <a:buAutoNum type="arabicParenBoth"/>
            </a:pPr>
            <a:r>
              <a:rPr lang="en-US" b="1" dirty="0">
                <a:solidFill>
                  <a:srgbClr val="0070C0"/>
                </a:solidFill>
              </a:rPr>
              <a:t>R</a:t>
            </a:r>
            <a:r>
              <a:rPr lang="en-US" b="1" dirty="0" smtClean="0">
                <a:solidFill>
                  <a:srgbClr val="0070C0"/>
                </a:solidFill>
              </a:rPr>
              <a:t>untime </a:t>
            </a:r>
            <a:r>
              <a:rPr lang="en-US" b="1" dirty="0">
                <a:solidFill>
                  <a:srgbClr val="0070C0"/>
                </a:solidFill>
              </a:rPr>
              <a:t>is reduced </a:t>
            </a:r>
            <a:r>
              <a:rPr lang="en-US" dirty="0"/>
              <a:t>since more operations are executed at the same </a:t>
            </a:r>
            <a:r>
              <a:rPr lang="en-US" dirty="0" smtClean="0"/>
              <a:t>time in different </a:t>
            </a:r>
            <a:r>
              <a:rPr lang="en-US" dirty="0"/>
              <a:t>nodes and accelerated by the GPU devices</a:t>
            </a:r>
            <a:r>
              <a:rPr lang="en-US" dirty="0" smtClean="0"/>
              <a:t>.</a:t>
            </a:r>
          </a:p>
          <a:p>
            <a:pPr marL="342900" indent="-342900" algn="just">
              <a:buAutoNum type="arabicParenBoth"/>
            </a:pPr>
            <a:endParaRPr lang="en-US" dirty="0"/>
          </a:p>
          <a:p>
            <a:pPr algn="just"/>
            <a:r>
              <a:rPr lang="en-US" dirty="0" smtClean="0"/>
              <a:t>To distribute the load between CPUs and GPU processes: </a:t>
            </a:r>
          </a:p>
          <a:p>
            <a:pPr marL="742950" lvl="1" indent="-285750" algn="just">
              <a:buFont typeface="Arial" pitchFamily="34" charset="0"/>
              <a:buChar char="•"/>
            </a:pPr>
            <a:r>
              <a:rPr lang="en-US" b="1" dirty="0" smtClean="0"/>
              <a:t>MPI</a:t>
            </a:r>
            <a:r>
              <a:rPr lang="en-US" dirty="0" smtClean="0"/>
              <a:t> to communicate multicores in different nodes.</a:t>
            </a:r>
          </a:p>
          <a:p>
            <a:pPr marL="742950" lvl="1" indent="-285750" algn="just">
              <a:buFont typeface="Arial" pitchFamily="34" charset="0"/>
              <a:buChar char="•"/>
            </a:pPr>
            <a:r>
              <a:rPr lang="en-US" b="1" dirty="0" smtClean="0"/>
              <a:t>GPU</a:t>
            </a:r>
            <a:r>
              <a:rPr lang="en-US" dirty="0" smtClean="0"/>
              <a:t> implementation (CUDA interface)</a:t>
            </a:r>
            <a:endParaRPr lang="es-ES" dirty="0"/>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Multi-GPU </a:t>
            </a:r>
            <a:r>
              <a:rPr lang="es-ES" sz="1400" b="1" dirty="0" err="1" smtClean="0">
                <a:solidFill>
                  <a:schemeClr val="bg1"/>
                </a:solidFill>
                <a:latin typeface="+mj-lt"/>
                <a:cs typeface="Arial" pitchFamily="34" charset="0"/>
              </a:rPr>
              <a:t>approach</a:t>
            </a:r>
            <a:r>
              <a:rPr lang="es-ES" sz="1400" b="1" dirty="0" smtClean="0">
                <a:solidFill>
                  <a:schemeClr val="bg1"/>
                </a:solidFill>
                <a:latin typeface="+mj-lt"/>
                <a:cs typeface="Arial" pitchFamily="34" charset="0"/>
              </a:rPr>
              <a:t> </a:t>
            </a:r>
            <a:r>
              <a:rPr lang="es-ES" sz="1400" b="1" dirty="0" err="1" smtClean="0">
                <a:solidFill>
                  <a:schemeClr val="bg1"/>
                </a:solidFill>
                <a:latin typeface="+mj-lt"/>
                <a:cs typeface="Arial" pitchFamily="34" charset="0"/>
              </a:rPr>
              <a:t>implementation</a:t>
            </a:r>
            <a:endParaRPr lang="es-ES" sz="1400" b="1" dirty="0">
              <a:solidFill>
                <a:schemeClr val="bg1"/>
              </a:solidFill>
              <a:latin typeface="+mj-lt"/>
              <a:cs typeface="Arial" pitchFamily="34" charset="0"/>
            </a:endParaRPr>
          </a:p>
        </p:txBody>
      </p:sp>
      <p:sp>
        <p:nvSpPr>
          <p:cNvPr id="36"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8" name="27 Elipse"/>
          <p:cNvSpPr/>
          <p:nvPr/>
        </p:nvSpPr>
        <p:spPr>
          <a:xfrm>
            <a:off x="323528"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0"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extLst>
      <p:ext uri="{BB962C8B-B14F-4D97-AF65-F5344CB8AC3E}">
        <p14:creationId xmlns:p14="http://schemas.microsoft.com/office/powerpoint/2010/main" val="3285088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2" name="TextBox 1"/>
          <p:cNvSpPr txBox="1"/>
          <p:nvPr/>
        </p:nvSpPr>
        <p:spPr>
          <a:xfrm>
            <a:off x="323528" y="1412776"/>
            <a:ext cx="8136904" cy="3416320"/>
          </a:xfrm>
          <a:prstGeom prst="rect">
            <a:avLst/>
          </a:prstGeom>
          <a:noFill/>
        </p:spPr>
        <p:txBody>
          <a:bodyPr wrap="square" rtlCol="0">
            <a:spAutoFit/>
          </a:bodyPr>
          <a:lstStyle/>
          <a:p>
            <a:pPr marL="285750" indent="-285750" algn="just">
              <a:buFont typeface="Arial" pitchFamily="34" charset="0"/>
              <a:buChar char="•"/>
            </a:pPr>
            <a:r>
              <a:rPr lang="en-US" b="1" dirty="0" smtClean="0"/>
              <a:t>One MPI </a:t>
            </a:r>
            <a:r>
              <a:rPr lang="en-US" dirty="0"/>
              <a:t>process per </a:t>
            </a:r>
            <a:r>
              <a:rPr lang="en-US" dirty="0" smtClean="0"/>
              <a:t>CPU core or GPU device </a:t>
            </a:r>
            <a:r>
              <a:rPr lang="en-US" dirty="0"/>
              <a:t>is </a:t>
            </a:r>
            <a:r>
              <a:rPr lang="en-US" b="1" dirty="0"/>
              <a:t>started</a:t>
            </a:r>
            <a:r>
              <a:rPr lang="en-US" dirty="0"/>
              <a:t>. </a:t>
            </a:r>
            <a:endParaRPr lang="en-US" dirty="0" smtClean="0"/>
          </a:p>
          <a:p>
            <a:endParaRPr lang="en-US" dirty="0" smtClean="0"/>
          </a:p>
          <a:p>
            <a:pPr marL="285750" indent="-285750">
              <a:buFont typeface="Arial" pitchFamily="34" charset="0"/>
              <a:buChar char="•"/>
            </a:pPr>
            <a:r>
              <a:rPr lang="en-US" dirty="0" smtClean="0"/>
              <a:t>The </a:t>
            </a:r>
            <a:r>
              <a:rPr lang="en-US" b="1" dirty="0"/>
              <a:t>parallelization</a:t>
            </a:r>
            <a:r>
              <a:rPr lang="en-US" dirty="0"/>
              <a:t> of the sequential code </a:t>
            </a:r>
            <a:r>
              <a:rPr lang="en-US" dirty="0" smtClean="0"/>
              <a:t>has been </a:t>
            </a:r>
            <a:r>
              <a:rPr lang="en-US" dirty="0"/>
              <a:t>done according to the data </a:t>
            </a:r>
            <a:r>
              <a:rPr lang="en-US" b="1" dirty="0"/>
              <a:t>parallel concept</a:t>
            </a:r>
            <a:r>
              <a:rPr lang="en-US" dirty="0" smtClean="0"/>
              <a:t>.</a:t>
            </a:r>
          </a:p>
          <a:p>
            <a:endParaRPr lang="en-US" dirty="0" smtClean="0"/>
          </a:p>
          <a:p>
            <a:pPr marL="285750" indent="-285750">
              <a:buFont typeface="Arial" pitchFamily="34" charset="0"/>
              <a:buChar char="•"/>
            </a:pPr>
            <a:r>
              <a:rPr lang="en-US" dirty="0" smtClean="0"/>
              <a:t>Sparse matrix </a:t>
            </a:r>
            <a:r>
              <a:rPr lang="en-US" dirty="0" smtClean="0">
                <a:sym typeface="Wingdings" pitchFamily="2" charset="2"/>
              </a:rPr>
              <a:t>T</a:t>
            </a:r>
            <a:r>
              <a:rPr lang="en-US" dirty="0" smtClean="0"/>
              <a:t>he </a:t>
            </a:r>
            <a:r>
              <a:rPr lang="en-US" b="1" dirty="0" smtClean="0"/>
              <a:t>row-wise matrix decomposition</a:t>
            </a:r>
            <a:r>
              <a:rPr lang="en-US" dirty="0" smtClean="0"/>
              <a:t>.</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a:t>Important </a:t>
            </a:r>
            <a:r>
              <a:rPr lang="en-US" dirty="0" smtClean="0"/>
              <a:t>issue </a:t>
            </a:r>
            <a:r>
              <a:rPr lang="en-US" dirty="0" smtClean="0">
                <a:sym typeface="Wingdings" pitchFamily="2" charset="2"/>
              </a:rPr>
              <a:t> </a:t>
            </a:r>
            <a:r>
              <a:rPr lang="en-US" b="1" dirty="0" smtClean="0"/>
              <a:t>Communications</a:t>
            </a:r>
            <a:r>
              <a:rPr lang="en-US" dirty="0" smtClean="0"/>
              <a:t> </a:t>
            </a:r>
            <a:r>
              <a:rPr lang="en-US" dirty="0"/>
              <a:t>among </a:t>
            </a:r>
            <a:r>
              <a:rPr lang="en-US" dirty="0" smtClean="0"/>
              <a:t>processors  occur </a:t>
            </a:r>
            <a:r>
              <a:rPr lang="en-US" dirty="0"/>
              <a:t>twice at every iteration: </a:t>
            </a:r>
            <a:endParaRPr lang="en-US" dirty="0" smtClean="0"/>
          </a:p>
          <a:p>
            <a:pPr marL="1257300" lvl="2" indent="-342900">
              <a:buAutoNum type="arabicParenBoth"/>
            </a:pPr>
            <a:r>
              <a:rPr lang="en-US" dirty="0" smtClean="0"/>
              <a:t>Dot </a:t>
            </a:r>
            <a:r>
              <a:rPr lang="en-US" dirty="0"/>
              <a:t>operations</a:t>
            </a:r>
            <a:r>
              <a:rPr lang="en-US" dirty="0" smtClean="0"/>
              <a:t>. </a:t>
            </a:r>
            <a:r>
              <a:rPr lang="en-US" dirty="0">
                <a:sym typeface="Wingdings" pitchFamily="2" charset="2"/>
              </a:rPr>
              <a:t>(</a:t>
            </a:r>
            <a:r>
              <a:rPr lang="en-US" dirty="0" err="1">
                <a:sym typeface="Wingdings" pitchFamily="2" charset="2"/>
              </a:rPr>
              <a:t>MPI_Allreduce</a:t>
            </a:r>
            <a:r>
              <a:rPr lang="en-US" dirty="0" smtClean="0">
                <a:sym typeface="Wingdings" pitchFamily="2" charset="2"/>
              </a:rPr>
              <a:t>) </a:t>
            </a:r>
            <a:r>
              <a:rPr lang="en-US" dirty="0" smtClean="0"/>
              <a:t>(synchronization point)</a:t>
            </a:r>
          </a:p>
          <a:p>
            <a:pPr marL="1257300" lvl="2" indent="-342900">
              <a:buFontTx/>
              <a:buAutoNum type="arabicParenBoth"/>
            </a:pPr>
            <a:r>
              <a:rPr lang="en-US" dirty="0"/>
              <a:t>Two </a:t>
            </a:r>
            <a:r>
              <a:rPr lang="en-US" dirty="0" err="1"/>
              <a:t>SpMV</a:t>
            </a:r>
            <a:r>
              <a:rPr lang="en-US" dirty="0"/>
              <a:t> operations </a:t>
            </a:r>
            <a:r>
              <a:rPr lang="en-US" dirty="0" smtClean="0">
                <a:sym typeface="Wingdings" pitchFamily="2" charset="2"/>
              </a:rPr>
              <a:t> regularity of the matrix  swapping halos</a:t>
            </a:r>
            <a:endParaRPr lang="en-US" dirty="0"/>
          </a:p>
          <a:p>
            <a:pPr marL="1257300" lvl="2" indent="-342900">
              <a:buAutoNum type="arabicParenBoth"/>
            </a:pPr>
            <a:endParaRPr lang="en-US" dirty="0" smtClean="0"/>
          </a:p>
        </p:txBody>
      </p:sp>
      <p:sp>
        <p:nvSpPr>
          <p:cNvPr id="33" name="39 CuadroTexto"/>
          <p:cNvSpPr txBox="1"/>
          <p:nvPr/>
        </p:nvSpPr>
        <p:spPr>
          <a:xfrm>
            <a:off x="179512" y="436602"/>
            <a:ext cx="8964488" cy="400110"/>
          </a:xfrm>
          <a:prstGeom prst="rect">
            <a:avLst/>
          </a:prstGeom>
          <a:noFill/>
        </p:spPr>
        <p:txBody>
          <a:bodyPr wrap="square" rtlCol="0">
            <a:spAutoFit/>
          </a:bodyPr>
          <a:lstStyle/>
          <a:p>
            <a:r>
              <a:rPr lang="es-ES" sz="2000" i="1" dirty="0" smtClean="0">
                <a:solidFill>
                  <a:schemeClr val="bg1"/>
                </a:solidFill>
              </a:rPr>
              <a:t>MPI </a:t>
            </a:r>
            <a:r>
              <a:rPr lang="es-ES" sz="2000" i="1" dirty="0" err="1" smtClean="0">
                <a:solidFill>
                  <a:schemeClr val="bg1"/>
                </a:solidFill>
              </a:rPr>
              <a:t>implementation</a:t>
            </a:r>
            <a:endParaRPr lang="es-ES" sz="2000" dirty="0" smtClean="0">
              <a:solidFill>
                <a:schemeClr val="bg1"/>
              </a:solidFill>
            </a:endParaRPr>
          </a:p>
        </p:txBody>
      </p:sp>
      <p:sp>
        <p:nvSpPr>
          <p:cNvPr id="36"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Multi-GPU </a:t>
            </a:r>
            <a:r>
              <a:rPr lang="es-ES" sz="1400" b="1" dirty="0" err="1" smtClean="0">
                <a:solidFill>
                  <a:schemeClr val="bg1"/>
                </a:solidFill>
                <a:latin typeface="+mj-lt"/>
                <a:cs typeface="Arial" pitchFamily="34" charset="0"/>
              </a:rPr>
              <a:t>approach</a:t>
            </a:r>
            <a:r>
              <a:rPr lang="es-ES" sz="1400" b="1" dirty="0" smtClean="0">
                <a:solidFill>
                  <a:schemeClr val="bg1"/>
                </a:solidFill>
                <a:latin typeface="+mj-lt"/>
                <a:cs typeface="Arial" pitchFamily="34" charset="0"/>
              </a:rPr>
              <a:t> </a:t>
            </a:r>
            <a:r>
              <a:rPr lang="es-ES" sz="1400" b="1" dirty="0" err="1" smtClean="0">
                <a:solidFill>
                  <a:schemeClr val="bg1"/>
                </a:solidFill>
                <a:latin typeface="+mj-lt"/>
                <a:cs typeface="Arial" pitchFamily="34" charset="0"/>
              </a:rPr>
              <a:t>implementation</a:t>
            </a:r>
            <a:endParaRPr lang="es-ES" sz="1400" b="1" dirty="0">
              <a:solidFill>
                <a:schemeClr val="bg1"/>
              </a:solidFill>
              <a:latin typeface="+mj-lt"/>
              <a:cs typeface="Arial" pitchFamily="34" charset="0"/>
            </a:endParaRPr>
          </a:p>
        </p:txBody>
      </p:sp>
      <p:sp>
        <p:nvSpPr>
          <p:cNvPr id="7"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8"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0"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7 Elipse"/>
          <p:cNvSpPr/>
          <p:nvPr/>
        </p:nvSpPr>
        <p:spPr>
          <a:xfrm>
            <a:off x="475928"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extLst>
      <p:ext uri="{BB962C8B-B14F-4D97-AF65-F5344CB8AC3E}">
        <p14:creationId xmlns:p14="http://schemas.microsoft.com/office/powerpoint/2010/main" val="2209130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0" name="39 CuadroTexto"/>
          <p:cNvSpPr txBox="1"/>
          <p:nvPr/>
        </p:nvSpPr>
        <p:spPr>
          <a:xfrm>
            <a:off x="179512" y="436602"/>
            <a:ext cx="8964488" cy="400110"/>
          </a:xfrm>
          <a:prstGeom prst="rect">
            <a:avLst/>
          </a:prstGeom>
          <a:noFill/>
        </p:spPr>
        <p:txBody>
          <a:bodyPr wrap="square" rtlCol="0">
            <a:spAutoFit/>
          </a:bodyPr>
          <a:lstStyle/>
          <a:p>
            <a:r>
              <a:rPr lang="es-ES" sz="2000" i="1" dirty="0" smtClean="0">
                <a:solidFill>
                  <a:schemeClr val="bg1"/>
                </a:solidFill>
              </a:rPr>
              <a:t>Halos </a:t>
            </a:r>
            <a:r>
              <a:rPr lang="es-ES" sz="2000" i="1" dirty="0" err="1" smtClean="0">
                <a:solidFill>
                  <a:schemeClr val="bg1"/>
                </a:solidFill>
              </a:rPr>
              <a:t>swapping</a:t>
            </a:r>
            <a:endParaRPr lang="es-ES" sz="2000" dirty="0" smtClean="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11988"/>
            <a:ext cx="7920880" cy="479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516" y="5934670"/>
            <a:ext cx="9216516" cy="923330"/>
          </a:xfrm>
          <a:prstGeom prst="rect">
            <a:avLst/>
          </a:prstGeom>
        </p:spPr>
        <p:txBody>
          <a:bodyPr wrap="square">
            <a:spAutoFit/>
          </a:bodyPr>
          <a:lstStyle/>
          <a:p>
            <a:pPr algn="just"/>
            <a:r>
              <a:rPr lang="es-ES" b="1" dirty="0" err="1" smtClean="0"/>
              <a:t>It</a:t>
            </a:r>
            <a:r>
              <a:rPr lang="es-ES" b="1" dirty="0" smtClean="0"/>
              <a:t> </a:t>
            </a:r>
            <a:r>
              <a:rPr lang="en-US" b="1" dirty="0" smtClean="0"/>
              <a:t>is advantageous </a:t>
            </a:r>
            <a:r>
              <a:rPr lang="en-US" b="1" dirty="0" smtClean="0">
                <a:solidFill>
                  <a:srgbClr val="FF0000"/>
                </a:solidFill>
              </a:rPr>
              <a:t>only</a:t>
            </a:r>
            <a:r>
              <a:rPr lang="en-US" b="1" dirty="0" smtClean="0"/>
              <a:t> </a:t>
            </a:r>
            <a:r>
              <a:rPr lang="en-US" b="1" dirty="0"/>
              <a:t>when the percentage of redundancy with </a:t>
            </a:r>
            <a:r>
              <a:rPr lang="en-US" b="1" dirty="0" smtClean="0"/>
              <a:t>respect to </a:t>
            </a:r>
            <a:r>
              <a:rPr lang="en-US" b="1" dirty="0"/>
              <a:t>the total data of every process is small; i.e. when </a:t>
            </a:r>
            <a:r>
              <a:rPr lang="en-US" b="1" i="1" dirty="0"/>
              <a:t>P ≪ </a:t>
            </a:r>
            <a:r>
              <a:rPr lang="en-US" b="1" i="1" dirty="0" smtClean="0"/>
              <a:t>N/D</a:t>
            </a:r>
            <a:r>
              <a:rPr lang="en-US" b="1" dirty="0" smtClean="0"/>
              <a:t>2</a:t>
            </a:r>
            <a:r>
              <a:rPr lang="en-US" b="1" dirty="0"/>
              <a:t>, where </a:t>
            </a:r>
            <a:r>
              <a:rPr lang="en-US" b="1" i="1" dirty="0"/>
              <a:t>P </a:t>
            </a:r>
            <a:r>
              <a:rPr lang="en-US" b="1" dirty="0"/>
              <a:t>is the number of </a:t>
            </a:r>
            <a:r>
              <a:rPr lang="en-US" b="1" dirty="0" smtClean="0"/>
              <a:t>MPI tasks</a:t>
            </a:r>
            <a:r>
              <a:rPr lang="en-US" b="1" dirty="0"/>
              <a:t>, </a:t>
            </a:r>
            <a:r>
              <a:rPr lang="en-US" b="1" i="1" dirty="0"/>
              <a:t>N </a:t>
            </a:r>
            <a:r>
              <a:rPr lang="en-US" b="1" dirty="0"/>
              <a:t>the dimension of </a:t>
            </a:r>
            <a:r>
              <a:rPr lang="en-US" b="1" i="1" dirty="0"/>
              <a:t>A </a:t>
            </a:r>
            <a:r>
              <a:rPr lang="en-US" b="1" dirty="0"/>
              <a:t>and </a:t>
            </a:r>
            <a:r>
              <a:rPr lang="en-US" b="1" i="1" dirty="0"/>
              <a:t>D</a:t>
            </a:r>
            <a:r>
              <a:rPr lang="en-US" b="1" dirty="0"/>
              <a:t>2 half of the halo elements.</a:t>
            </a:r>
            <a:endParaRPr lang="es-ES" b="1" dirty="0"/>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Multi-GPU </a:t>
            </a:r>
            <a:r>
              <a:rPr lang="es-ES" sz="1400" b="1" dirty="0" err="1" smtClean="0">
                <a:solidFill>
                  <a:schemeClr val="bg1"/>
                </a:solidFill>
                <a:latin typeface="+mj-lt"/>
                <a:cs typeface="Arial" pitchFamily="34" charset="0"/>
              </a:rPr>
              <a:t>approach</a:t>
            </a:r>
            <a:r>
              <a:rPr lang="es-ES" sz="1400" b="1" dirty="0" smtClean="0">
                <a:solidFill>
                  <a:schemeClr val="bg1"/>
                </a:solidFill>
                <a:latin typeface="+mj-lt"/>
                <a:cs typeface="Arial" pitchFamily="34" charset="0"/>
              </a:rPr>
              <a:t> </a:t>
            </a:r>
            <a:r>
              <a:rPr lang="es-ES" sz="1400" b="1" dirty="0" err="1" smtClean="0">
                <a:solidFill>
                  <a:schemeClr val="bg1"/>
                </a:solidFill>
                <a:latin typeface="+mj-lt"/>
                <a:cs typeface="Arial" pitchFamily="34" charset="0"/>
              </a:rPr>
              <a:t>implementation</a:t>
            </a:r>
            <a:endParaRPr lang="es-ES" sz="1400" b="1" dirty="0">
              <a:solidFill>
                <a:schemeClr val="bg1"/>
              </a:solidFill>
              <a:latin typeface="+mj-lt"/>
              <a:cs typeface="Arial" pitchFamily="34" charset="0"/>
            </a:endParaRPr>
          </a:p>
        </p:txBody>
      </p:sp>
      <p:sp>
        <p:nvSpPr>
          <p:cNvPr id="8"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0"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7 Elipse"/>
          <p:cNvSpPr/>
          <p:nvPr/>
        </p:nvSpPr>
        <p:spPr>
          <a:xfrm>
            <a:off x="611560"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0" name="39 CuadroTexto"/>
          <p:cNvSpPr txBox="1"/>
          <p:nvPr/>
        </p:nvSpPr>
        <p:spPr>
          <a:xfrm>
            <a:off x="179512" y="436602"/>
            <a:ext cx="8964488" cy="400110"/>
          </a:xfrm>
          <a:prstGeom prst="rect">
            <a:avLst/>
          </a:prstGeom>
          <a:noFill/>
        </p:spPr>
        <p:txBody>
          <a:bodyPr wrap="square" rtlCol="0">
            <a:spAutoFit/>
          </a:bodyPr>
          <a:lstStyle/>
          <a:p>
            <a:r>
              <a:rPr lang="es-ES" sz="2000" i="1" dirty="0" smtClean="0">
                <a:solidFill>
                  <a:schemeClr val="bg1"/>
                </a:solidFill>
              </a:rPr>
              <a:t>GPU </a:t>
            </a:r>
            <a:r>
              <a:rPr lang="es-ES" sz="2000" i="1" dirty="0" err="1" smtClean="0">
                <a:solidFill>
                  <a:schemeClr val="bg1"/>
                </a:solidFill>
              </a:rPr>
              <a:t>Implementation</a:t>
            </a:r>
            <a:endParaRPr lang="es-ES" sz="2000" dirty="0" smtClean="0">
              <a:solidFill>
                <a:schemeClr val="bg1"/>
              </a:solidFill>
            </a:endParaRPr>
          </a:p>
        </p:txBody>
      </p:sp>
      <p:sp>
        <p:nvSpPr>
          <p:cNvPr id="2" name="Rectangle 1"/>
          <p:cNvSpPr/>
          <p:nvPr/>
        </p:nvSpPr>
        <p:spPr>
          <a:xfrm>
            <a:off x="89756" y="1196752"/>
            <a:ext cx="8802724" cy="5078313"/>
          </a:xfrm>
          <a:prstGeom prst="rect">
            <a:avLst/>
          </a:prstGeom>
        </p:spPr>
        <p:txBody>
          <a:bodyPr wrap="square">
            <a:spAutoFit/>
          </a:bodyPr>
          <a:lstStyle/>
          <a:p>
            <a:pPr marL="285750" indent="-285750" algn="just">
              <a:buFont typeface="Arial" pitchFamily="34" charset="0"/>
              <a:buChar char="•"/>
            </a:pPr>
            <a:r>
              <a:rPr lang="en-US" dirty="0" smtClean="0"/>
              <a:t>The </a:t>
            </a:r>
            <a:r>
              <a:rPr lang="en-US" dirty="0"/>
              <a:t>exploitation of one GPU device per </a:t>
            </a:r>
            <a:r>
              <a:rPr lang="en-US" dirty="0" smtClean="0"/>
              <a:t>processor.</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A</a:t>
            </a:r>
            <a:r>
              <a:rPr lang="es-ES" dirty="0" smtClean="0"/>
              <a:t>ll </a:t>
            </a:r>
            <a:r>
              <a:rPr lang="es-ES" dirty="0" err="1"/>
              <a:t>the</a:t>
            </a:r>
            <a:r>
              <a:rPr lang="es-ES" dirty="0"/>
              <a:t> </a:t>
            </a:r>
            <a:r>
              <a:rPr lang="es-ES" dirty="0" err="1" smtClean="0"/>
              <a:t>operations</a:t>
            </a:r>
            <a:r>
              <a:rPr lang="es-ES" dirty="0"/>
              <a:t> </a:t>
            </a:r>
            <a:r>
              <a:rPr lang="en-US" dirty="0" smtClean="0"/>
              <a:t>are </a:t>
            </a:r>
            <a:r>
              <a:rPr lang="en-US" dirty="0"/>
              <a:t>carried out in the GPUs but when a </a:t>
            </a:r>
            <a:r>
              <a:rPr lang="en-US" b="1" dirty="0"/>
              <a:t>communication</a:t>
            </a:r>
            <a:r>
              <a:rPr lang="en-US" dirty="0"/>
              <a:t> process is required among cluster </a:t>
            </a:r>
            <a:r>
              <a:rPr lang="en-US" dirty="0" smtClean="0"/>
              <a:t>processors, </a:t>
            </a:r>
            <a:r>
              <a:rPr lang="en-US" b="1" dirty="0" smtClean="0"/>
              <a:t>data </a:t>
            </a:r>
            <a:r>
              <a:rPr lang="en-US" b="1" dirty="0"/>
              <a:t>chunks are copied to the CPU </a:t>
            </a:r>
            <a:r>
              <a:rPr lang="en-US" dirty="0"/>
              <a:t>and the exchange among processors is </a:t>
            </a:r>
            <a:r>
              <a:rPr lang="en-US" dirty="0" smtClean="0"/>
              <a:t>executed.</a:t>
            </a:r>
          </a:p>
          <a:p>
            <a:pPr marL="285750" indent="-285750" algn="just">
              <a:buFont typeface="Arial" pitchFamily="34" charset="0"/>
              <a:buChar char="•"/>
            </a:pPr>
            <a:endParaRPr lang="en-US" dirty="0" smtClean="0"/>
          </a:p>
          <a:p>
            <a:pPr marL="285750" indent="-285750" algn="just">
              <a:buFont typeface="Arial" pitchFamily="34" charset="0"/>
              <a:buChar char="•"/>
            </a:pPr>
            <a:r>
              <a:rPr lang="en-US" dirty="0" smtClean="0"/>
              <a:t>Each </a:t>
            </a:r>
            <a:r>
              <a:rPr lang="en-US" dirty="0"/>
              <a:t>GPU device is devoted to computing all the local vector operations (dot, </a:t>
            </a:r>
            <a:r>
              <a:rPr lang="en-US" dirty="0" err="1"/>
              <a:t>saxpy</a:t>
            </a:r>
            <a:r>
              <a:rPr lang="en-US" dirty="0"/>
              <a:t>) and </a:t>
            </a:r>
            <a:r>
              <a:rPr lang="en-US" dirty="0" smtClean="0"/>
              <a:t>local </a:t>
            </a:r>
            <a:r>
              <a:rPr lang="en-US" dirty="0" err="1" smtClean="0"/>
              <a:t>SpMVs</a:t>
            </a:r>
            <a:r>
              <a:rPr lang="en-US" dirty="0" smtClean="0"/>
              <a:t> </a:t>
            </a:r>
            <a:r>
              <a:rPr lang="en-US" dirty="0"/>
              <a:t>which are involved in the BCG specifically suited for solving the 3D Helmholtz equation</a:t>
            </a:r>
            <a:r>
              <a:rPr lang="en-US" dirty="0" smtClean="0"/>
              <a:t>.</a:t>
            </a:r>
          </a:p>
          <a:p>
            <a:pPr marL="285750" indent="-285750" algn="just">
              <a:buFont typeface="Arial" pitchFamily="34" charset="0"/>
              <a:buChar char="•"/>
            </a:pPr>
            <a:endParaRPr lang="en-US" dirty="0"/>
          </a:p>
          <a:p>
            <a:pPr marL="285750" indent="-285750" algn="just">
              <a:buFont typeface="Arial" pitchFamily="34" charset="0"/>
              <a:buChar char="•"/>
            </a:pPr>
            <a:r>
              <a:rPr lang="en-US" b="1" dirty="0" smtClean="0">
                <a:solidFill>
                  <a:srgbClr val="00B0F0"/>
                </a:solidFill>
              </a:rPr>
              <a:t>Optimization techniques:</a:t>
            </a:r>
          </a:p>
          <a:p>
            <a:pPr marL="742950" lvl="1" indent="-285750" algn="just">
              <a:buFont typeface="Arial" pitchFamily="34" charset="0"/>
              <a:buChar char="•"/>
            </a:pPr>
            <a:r>
              <a:rPr lang="en-US" dirty="0" smtClean="0"/>
              <a:t>The </a:t>
            </a:r>
            <a:r>
              <a:rPr lang="en-US" b="1" dirty="0"/>
              <a:t>reading of the sparse matrix </a:t>
            </a:r>
            <a:r>
              <a:rPr lang="en-US" dirty="0"/>
              <a:t>and data involved in </a:t>
            </a:r>
            <a:r>
              <a:rPr lang="en-US" dirty="0" smtClean="0"/>
              <a:t>vector operations </a:t>
            </a:r>
            <a:r>
              <a:rPr lang="en-US" dirty="0"/>
              <a:t>are </a:t>
            </a:r>
            <a:r>
              <a:rPr lang="en-US" b="1" dirty="0"/>
              <a:t>coalesced global memory access</a:t>
            </a:r>
            <a:r>
              <a:rPr lang="en-US" dirty="0"/>
              <a:t>, this way the bandwidth of global memory </a:t>
            </a:r>
            <a:r>
              <a:rPr lang="en-US" dirty="0" smtClean="0"/>
              <a:t>is </a:t>
            </a:r>
            <a:r>
              <a:rPr lang="es-ES" dirty="0" err="1" smtClean="0"/>
              <a:t>maximized</a:t>
            </a:r>
            <a:r>
              <a:rPr lang="es-ES" dirty="0" smtClean="0"/>
              <a:t>.</a:t>
            </a:r>
          </a:p>
          <a:p>
            <a:pPr marL="742950" lvl="1" indent="-285750" algn="just">
              <a:buFont typeface="Arial" pitchFamily="34" charset="0"/>
              <a:buChar char="•"/>
            </a:pPr>
            <a:r>
              <a:rPr lang="es-ES" b="1" dirty="0"/>
              <a:t>S</a:t>
            </a:r>
            <a:r>
              <a:rPr lang="en-US" b="1" dirty="0" smtClean="0"/>
              <a:t>hared </a:t>
            </a:r>
            <a:r>
              <a:rPr lang="en-US" b="1" dirty="0"/>
              <a:t>memory and registers are used to store any intermediate data </a:t>
            </a:r>
            <a:r>
              <a:rPr lang="en-US" dirty="0"/>
              <a:t>of </a:t>
            </a:r>
            <a:r>
              <a:rPr lang="en-US" dirty="0" smtClean="0"/>
              <a:t>the operations </a:t>
            </a:r>
            <a:r>
              <a:rPr lang="en-US" dirty="0"/>
              <a:t>which constitute Fast-Helmholtz, despite the low reuse of data in these </a:t>
            </a:r>
            <a:r>
              <a:rPr lang="en-US" dirty="0" smtClean="0"/>
              <a:t>operations.</a:t>
            </a:r>
          </a:p>
          <a:p>
            <a:pPr marL="742950" lvl="1" indent="-285750" algn="just">
              <a:buFont typeface="Arial" pitchFamily="34" charset="0"/>
              <a:buChar char="•"/>
            </a:pPr>
            <a:r>
              <a:rPr lang="en-US" b="1" dirty="0" smtClean="0">
                <a:sym typeface="Wingdings" pitchFamily="2" charset="2"/>
              </a:rPr>
              <a:t>Fusion of operations into one kernel.</a:t>
            </a:r>
            <a:endParaRPr lang="es-ES" b="1" dirty="0"/>
          </a:p>
        </p:txBody>
      </p:sp>
      <p:sp>
        <p:nvSpPr>
          <p:cNvPr id="36"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Multi-GPU </a:t>
            </a:r>
            <a:r>
              <a:rPr lang="es-ES" sz="1400" b="1" dirty="0" err="1" smtClean="0">
                <a:solidFill>
                  <a:schemeClr val="bg1"/>
                </a:solidFill>
                <a:latin typeface="+mj-lt"/>
                <a:cs typeface="Arial" pitchFamily="34" charset="0"/>
              </a:rPr>
              <a:t>approach</a:t>
            </a:r>
            <a:r>
              <a:rPr lang="es-ES" sz="1400" b="1" dirty="0" smtClean="0">
                <a:solidFill>
                  <a:schemeClr val="bg1"/>
                </a:solidFill>
                <a:latin typeface="+mj-lt"/>
                <a:cs typeface="Arial" pitchFamily="34" charset="0"/>
              </a:rPr>
              <a:t> </a:t>
            </a:r>
            <a:r>
              <a:rPr lang="es-ES" sz="1400" b="1" dirty="0" err="1" smtClean="0">
                <a:solidFill>
                  <a:schemeClr val="bg1"/>
                </a:solidFill>
                <a:latin typeface="+mj-lt"/>
                <a:cs typeface="Arial" pitchFamily="34" charset="0"/>
              </a:rPr>
              <a:t>implementation</a:t>
            </a:r>
            <a:endParaRPr lang="es-ES" sz="1400" b="1" dirty="0">
              <a:solidFill>
                <a:schemeClr val="bg1"/>
              </a:solidFill>
              <a:latin typeface="+mj-lt"/>
              <a:cs typeface="Arial" pitchFamily="34" charset="0"/>
            </a:endParaRPr>
          </a:p>
        </p:txBody>
      </p:sp>
      <p:sp>
        <p:nvSpPr>
          <p:cNvPr id="7"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8"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0"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7 Elipse"/>
          <p:cNvSpPr/>
          <p:nvPr/>
        </p:nvSpPr>
        <p:spPr>
          <a:xfrm>
            <a:off x="755576"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extLst>
      <p:ext uri="{BB962C8B-B14F-4D97-AF65-F5344CB8AC3E}">
        <p14:creationId xmlns:p14="http://schemas.microsoft.com/office/powerpoint/2010/main" val="2589700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0" name="39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Fusion</a:t>
            </a:r>
            <a:r>
              <a:rPr lang="es-ES" sz="2000" i="1" dirty="0" smtClean="0">
                <a:solidFill>
                  <a:schemeClr val="bg1"/>
                </a:solidFill>
              </a:rPr>
              <a:t> of </a:t>
            </a:r>
            <a:r>
              <a:rPr lang="es-ES" sz="2000" i="1" dirty="0" err="1" smtClean="0">
                <a:solidFill>
                  <a:schemeClr val="bg1"/>
                </a:solidFill>
              </a:rPr>
              <a:t>kernels</a:t>
            </a:r>
            <a:endParaRPr lang="es-ES" sz="2000" dirty="0" smtClean="0">
              <a:solidFill>
                <a:schemeClr val="bg1"/>
              </a:solidFill>
            </a:endParaRPr>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Multi-GPU </a:t>
            </a:r>
            <a:r>
              <a:rPr lang="es-ES" sz="1400" b="1" dirty="0" err="1" smtClean="0">
                <a:solidFill>
                  <a:schemeClr val="bg1"/>
                </a:solidFill>
                <a:latin typeface="+mj-lt"/>
                <a:cs typeface="Arial" pitchFamily="34" charset="0"/>
              </a:rPr>
              <a:t>approach</a:t>
            </a:r>
            <a:r>
              <a:rPr lang="es-ES" sz="1400" b="1" dirty="0" smtClean="0">
                <a:solidFill>
                  <a:schemeClr val="bg1"/>
                </a:solidFill>
                <a:latin typeface="+mj-lt"/>
                <a:cs typeface="Arial" pitchFamily="34" charset="0"/>
              </a:rPr>
              <a:t> </a:t>
            </a:r>
            <a:r>
              <a:rPr lang="es-ES" sz="1400" b="1" dirty="0" err="1" smtClean="0">
                <a:solidFill>
                  <a:schemeClr val="bg1"/>
                </a:solidFill>
                <a:latin typeface="+mj-lt"/>
                <a:cs typeface="Arial" pitchFamily="34" charset="0"/>
              </a:rPr>
              <a:t>implementation</a:t>
            </a:r>
            <a:endParaRPr lang="es-ES" sz="1400" b="1" dirty="0">
              <a:solidFill>
                <a:schemeClr val="bg1"/>
              </a:solidFill>
              <a:latin typeface="+mj-lt"/>
              <a:cs typeface="Arial" pitchFamily="34" charset="0"/>
            </a:endParaRPr>
          </a:p>
        </p:txBody>
      </p:sp>
      <p:sp>
        <p:nvSpPr>
          <p:cNvPr id="7"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8"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0"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7 Elipse"/>
          <p:cNvSpPr/>
          <p:nvPr/>
        </p:nvSpPr>
        <p:spPr>
          <a:xfrm>
            <a:off x="899592"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pic>
        <p:nvPicPr>
          <p:cNvPr id="4098" name="Picture 2" descr="C:\Users\Gloria\Desktop\imag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752"/>
            <a:ext cx="6531821" cy="55626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48064" y="4820394"/>
            <a:ext cx="3816424" cy="1200329"/>
          </a:xfrm>
          <a:prstGeom prst="rect">
            <a:avLst/>
          </a:prstGeom>
          <a:ln>
            <a:solidFill>
              <a:srgbClr val="FF0000"/>
            </a:solidFill>
          </a:ln>
        </p:spPr>
        <p:txBody>
          <a:bodyPr wrap="square">
            <a:spAutoFit/>
          </a:bodyPr>
          <a:lstStyle/>
          <a:p>
            <a:pPr algn="just"/>
            <a:r>
              <a:rPr lang="en-US" dirty="0" smtClean="0"/>
              <a:t>2 </a:t>
            </a:r>
            <a:r>
              <a:rPr lang="en-US" dirty="0" err="1"/>
              <a:t>SpMVs</a:t>
            </a:r>
            <a:r>
              <a:rPr lang="en-US" dirty="0"/>
              <a:t> can be executed at the </a:t>
            </a:r>
            <a:r>
              <a:rPr lang="en-US" dirty="0" smtClean="0"/>
              <a:t>same</a:t>
            </a:r>
          </a:p>
          <a:p>
            <a:pPr algn="just"/>
            <a:r>
              <a:rPr lang="en-US" dirty="0" smtClean="0"/>
              <a:t> </a:t>
            </a:r>
            <a:r>
              <a:rPr lang="en-US" dirty="0"/>
              <a:t>time so avoiding the reading of </a:t>
            </a:r>
            <a:r>
              <a:rPr lang="en-US" i="1" dirty="0" smtClean="0"/>
              <a:t>A</a:t>
            </a:r>
          </a:p>
          <a:p>
            <a:pPr algn="just"/>
            <a:r>
              <a:rPr lang="en-US" i="1" dirty="0" smtClean="0"/>
              <a:t> </a:t>
            </a:r>
            <a:r>
              <a:rPr lang="en-US" dirty="0" smtClean="0"/>
              <a:t>twice </a:t>
            </a:r>
            <a:r>
              <a:rPr lang="en-US" dirty="0" smtClean="0">
                <a:sym typeface="Wingdings" pitchFamily="2" charset="2"/>
              </a:rPr>
              <a:t> </a:t>
            </a:r>
            <a:r>
              <a:rPr lang="en-US" dirty="0" smtClean="0"/>
              <a:t>arithmetic </a:t>
            </a:r>
            <a:r>
              <a:rPr lang="en-US" dirty="0"/>
              <a:t>intensity is </a:t>
            </a:r>
            <a:endParaRPr lang="en-US" dirty="0" smtClean="0"/>
          </a:p>
          <a:p>
            <a:pPr algn="just"/>
            <a:r>
              <a:rPr lang="en-US" dirty="0" smtClean="0"/>
              <a:t>improved </a:t>
            </a:r>
            <a:r>
              <a:rPr lang="en-US" dirty="0"/>
              <a:t>by this </a:t>
            </a:r>
            <a:r>
              <a:rPr lang="en-US" dirty="0" smtClean="0"/>
              <a:t>fusion.</a:t>
            </a:r>
            <a:endParaRPr lang="es-ES" dirty="0"/>
          </a:p>
        </p:txBody>
      </p:sp>
    </p:spTree>
    <p:extLst>
      <p:ext uri="{BB962C8B-B14F-4D97-AF65-F5344CB8AC3E}">
        <p14:creationId xmlns:p14="http://schemas.microsoft.com/office/powerpoint/2010/main" val="211864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rPr>
              <a:pPr/>
              <a:t>15</a:t>
            </a:fld>
            <a:endParaRPr lang="es-ES" b="1" dirty="0">
              <a:solidFill>
                <a:schemeClr val="tx1"/>
              </a:solidFill>
            </a:endParaRPr>
          </a:p>
        </p:txBody>
      </p:sp>
      <p:sp>
        <p:nvSpPr>
          <p:cNvPr id="40" name="39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2" name="41 CuadroTexto"/>
          <p:cNvSpPr txBox="1"/>
          <p:nvPr/>
        </p:nvSpPr>
        <p:spPr>
          <a:xfrm>
            <a:off x="429924" y="1543077"/>
            <a:ext cx="8856984" cy="2400657"/>
          </a:xfrm>
          <a:prstGeom prst="rect">
            <a:avLst/>
          </a:prstGeom>
          <a:noFill/>
        </p:spPr>
        <p:txBody>
          <a:bodyPr wrap="square" rtlCol="0">
            <a:spAutoFit/>
          </a:bodyPr>
          <a:lstStyle/>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Introduction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Algorithm</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Multi-GPU </a:t>
            </a:r>
            <a:r>
              <a:rPr lang="es-ES" sz="2000" dirty="0" err="1" smtClean="0">
                <a:solidFill>
                  <a:srgbClr val="0000A2"/>
                </a:solidFill>
                <a:effectLst>
                  <a:outerShdw blurRad="38100" dist="38100" dir="2700000" algn="tl">
                    <a:srgbClr val="000000">
                      <a:alpha val="43137"/>
                    </a:srgbClr>
                  </a:outerShdw>
                </a:effectLst>
              </a:rPr>
              <a:t>approach</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Implementation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Performance Evaluation</a:t>
            </a: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Conclusions</a:t>
            </a:r>
            <a:r>
              <a:rPr lang="es-ES" sz="2000" dirty="0" smtClean="0">
                <a:solidFill>
                  <a:srgbClr val="0000A2"/>
                </a:solidFill>
                <a:effectLst>
                  <a:outerShdw blurRad="38100" dist="38100" dir="2700000" algn="tl">
                    <a:srgbClr val="000000">
                      <a:alpha val="43137"/>
                    </a:srgbClr>
                  </a:outerShdw>
                </a:effectLst>
              </a:rPr>
              <a:t> and </a:t>
            </a:r>
            <a:r>
              <a:rPr lang="es-ES" sz="2000" dirty="0" err="1" smtClean="0">
                <a:solidFill>
                  <a:srgbClr val="0000A2"/>
                </a:solidFill>
                <a:effectLst>
                  <a:outerShdw blurRad="38100" dist="38100" dir="2700000" algn="tl">
                    <a:srgbClr val="000000">
                      <a:alpha val="43137"/>
                    </a:srgbClr>
                  </a:outerShdw>
                </a:effectLst>
              </a:rPr>
              <a:t>Future</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works</a:t>
            </a:r>
            <a:endParaRPr lang="es-ES" sz="2000" dirty="0">
              <a:solidFill>
                <a:srgbClr val="0000A2"/>
              </a:solidFill>
              <a:effectLst>
                <a:outerShdw blurRad="38100" dist="38100" dir="2700000" algn="tl">
                  <a:srgbClr val="000000">
                    <a:alpha val="43137"/>
                  </a:srgbClr>
                </a:outerShdw>
              </a:effectLst>
            </a:endParaRPr>
          </a:p>
        </p:txBody>
      </p:sp>
      <p:sp>
        <p:nvSpPr>
          <p:cNvPr id="41" name="40 CuadroTexto"/>
          <p:cNvSpPr txBox="1"/>
          <p:nvPr/>
        </p:nvSpPr>
        <p:spPr>
          <a:xfrm>
            <a:off x="179512" y="436602"/>
            <a:ext cx="2232248" cy="400110"/>
          </a:xfrm>
          <a:prstGeom prst="rect">
            <a:avLst/>
          </a:prstGeom>
          <a:noFill/>
        </p:spPr>
        <p:txBody>
          <a:bodyPr wrap="square" rtlCol="0">
            <a:spAutoFit/>
          </a:bodyPr>
          <a:lstStyle/>
          <a:p>
            <a:r>
              <a:rPr lang="es-ES" sz="2000" i="1" dirty="0" err="1" smtClean="0">
                <a:solidFill>
                  <a:schemeClr val="bg1"/>
                </a:solidFill>
              </a:rPr>
              <a:t>Outline</a:t>
            </a:r>
            <a:endParaRPr lang="es-ES" sz="2000" i="1" dirty="0">
              <a:solidFill>
                <a:schemeClr val="bg1"/>
              </a:solidFill>
            </a:endParaRPr>
          </a:p>
        </p:txBody>
      </p:sp>
    </p:spTree>
    <p:extLst>
      <p:ext uri="{BB962C8B-B14F-4D97-AF65-F5344CB8AC3E}">
        <p14:creationId xmlns:p14="http://schemas.microsoft.com/office/powerpoint/2010/main" val="195863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0"/>
                                  </p:stCondLst>
                                  <p:childTnLst>
                                    <p:animClr clrSpc="hsl" dir="cw">
                                      <p:cBhvr override="childStyle">
                                        <p:cTn id="6" dur="500" fill="hold"/>
                                        <p:tgtEl>
                                          <p:spTgt spid="42">
                                            <p:txEl>
                                              <p:pRg st="3" end="3"/>
                                            </p:txEl>
                                          </p:spTgt>
                                        </p:tgtEl>
                                        <p:attrNameLst>
                                          <p:attrName>style.color</p:attrName>
                                        </p:attrNameLst>
                                      </p:cBhvr>
                                      <p:by>
                                        <p:hsl h="7200000" s="0" l="0"/>
                                      </p:by>
                                    </p:animClr>
                                    <p:animClr clrSpc="hsl" dir="cw">
                                      <p:cBhvr>
                                        <p:cTn id="7" dur="500" fill="hold"/>
                                        <p:tgtEl>
                                          <p:spTgt spid="42">
                                            <p:txEl>
                                              <p:pRg st="3" end="3"/>
                                            </p:txEl>
                                          </p:spTgt>
                                        </p:tgtEl>
                                        <p:attrNameLst>
                                          <p:attrName>fillcolor</p:attrName>
                                        </p:attrNameLst>
                                      </p:cBhvr>
                                      <p:by>
                                        <p:hsl h="7200000" s="0" l="0"/>
                                      </p:by>
                                    </p:animClr>
                                    <p:animClr clrSpc="hsl" dir="cw">
                                      <p:cBhvr>
                                        <p:cTn id="8" dur="500" fill="hold"/>
                                        <p:tgtEl>
                                          <p:spTgt spid="42">
                                            <p:txEl>
                                              <p:pRg st="3" end="3"/>
                                            </p:txEl>
                                          </p:spTgt>
                                        </p:tgtEl>
                                        <p:attrNameLst>
                                          <p:attrName>stroke.color</p:attrName>
                                        </p:attrNameLst>
                                      </p:cBhvr>
                                      <p:by>
                                        <p:hsl h="7200000" s="0" l="0"/>
                                      </p:by>
                                    </p:animClr>
                                    <p:set>
                                      <p:cBhvr>
                                        <p:cTn id="9" dur="500" fill="hold"/>
                                        <p:tgtEl>
                                          <p:spTgt spid="4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16</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Platforms</a:t>
            </a:r>
            <a:endParaRPr lang="es-ES" sz="2000" dirty="0" smtClean="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78" y="1484784"/>
            <a:ext cx="7290556" cy="370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982" y="5373216"/>
            <a:ext cx="9060018" cy="369332"/>
          </a:xfrm>
          <a:prstGeom prst="rect">
            <a:avLst/>
          </a:prstGeom>
        </p:spPr>
        <p:txBody>
          <a:bodyPr wrap="square">
            <a:spAutoFit/>
          </a:bodyPr>
          <a:lstStyle/>
          <a:p>
            <a:r>
              <a:rPr lang="pt-BR" b="1" dirty="0"/>
              <a:t> </a:t>
            </a:r>
            <a:r>
              <a:rPr lang="es-ES" b="1" dirty="0"/>
              <a:t>2 </a:t>
            </a:r>
            <a:r>
              <a:rPr lang="pt-BR" b="1" dirty="0"/>
              <a:t>compute nodes (Bullx R424-E3. Intel Xeon E5 2650 (16 </a:t>
            </a:r>
            <a:r>
              <a:rPr lang="pt-BR" b="1" dirty="0" smtClean="0"/>
              <a:t>multicores</a:t>
            </a:r>
            <a:r>
              <a:rPr lang="pt-BR" b="1" dirty="0"/>
              <a:t>) and 64 GB </a:t>
            </a:r>
            <a:r>
              <a:rPr lang="es-ES" b="1" dirty="0" smtClean="0"/>
              <a:t>RAM</a:t>
            </a:r>
            <a:r>
              <a:rPr lang="es-ES" b="1" dirty="0"/>
              <a:t>).</a:t>
            </a:r>
            <a:endParaRPr lang="en-US" b="1" dirty="0"/>
          </a:p>
        </p:txBody>
      </p:sp>
      <p:sp>
        <p:nvSpPr>
          <p:cNvPr id="3" name="Rectangle 2"/>
          <p:cNvSpPr/>
          <p:nvPr/>
        </p:nvSpPr>
        <p:spPr>
          <a:xfrm>
            <a:off x="218067" y="5877272"/>
            <a:ext cx="8458389" cy="369332"/>
          </a:xfrm>
          <a:prstGeom prst="rect">
            <a:avLst/>
          </a:prstGeom>
        </p:spPr>
        <p:txBody>
          <a:bodyPr wrap="square">
            <a:spAutoFit/>
          </a:bodyPr>
          <a:lstStyle/>
          <a:p>
            <a:pPr algn="just"/>
            <a:r>
              <a:rPr lang="en-US" b="1" dirty="0" smtClean="0"/>
              <a:t>4 GPUs, 2 per node. </a:t>
            </a:r>
            <a:r>
              <a:rPr lang="es-ES" b="1" dirty="0"/>
              <a:t>Tesla </a:t>
            </a:r>
            <a:r>
              <a:rPr lang="es-ES" b="1" dirty="0" smtClean="0"/>
              <a:t>M2075: </a:t>
            </a:r>
            <a:r>
              <a:rPr lang="en-US" b="1" dirty="0" smtClean="0">
                <a:solidFill>
                  <a:srgbClr val="FF0000"/>
                </a:solidFill>
              </a:rPr>
              <a:t>5.24 </a:t>
            </a:r>
            <a:r>
              <a:rPr lang="en-US" b="1" dirty="0">
                <a:solidFill>
                  <a:srgbClr val="FF0000"/>
                </a:solidFill>
              </a:rPr>
              <a:t>GB </a:t>
            </a:r>
            <a:r>
              <a:rPr lang="en-US" b="1" dirty="0" smtClean="0">
                <a:solidFill>
                  <a:srgbClr val="FF0000"/>
                </a:solidFill>
              </a:rPr>
              <a:t>memory resources per GPU. </a:t>
            </a:r>
            <a:r>
              <a:rPr lang="en-US" b="1" dirty="0" smtClean="0"/>
              <a:t>CUDA interface.</a:t>
            </a:r>
            <a:endParaRPr lang="en-US" b="1" dirty="0"/>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sp>
        <p:nvSpPr>
          <p:cNvPr id="10"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7 Elipse"/>
          <p:cNvSpPr/>
          <p:nvPr/>
        </p:nvSpPr>
        <p:spPr>
          <a:xfrm>
            <a:off x="323528"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3"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4"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5" name="21 Elipse"/>
          <p:cNvSpPr/>
          <p:nvPr/>
        </p:nvSpPr>
        <p:spPr>
          <a:xfrm>
            <a:off x="10519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6" name="21 Elipse"/>
          <p:cNvSpPr/>
          <p:nvPr/>
        </p:nvSpPr>
        <p:spPr>
          <a:xfrm>
            <a:off x="118762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17</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smtClean="0">
                <a:solidFill>
                  <a:schemeClr val="bg1"/>
                </a:solidFill>
              </a:rPr>
              <a:t>Test matrices and </a:t>
            </a:r>
            <a:r>
              <a:rPr lang="es-ES" sz="2000" i="1" dirty="0" err="1" smtClean="0">
                <a:solidFill>
                  <a:schemeClr val="bg1"/>
                </a:solidFill>
              </a:rPr>
              <a:t>approaches</a:t>
            </a:r>
            <a:endParaRPr lang="es-ES" sz="2000" dirty="0" smtClean="0">
              <a:solidFill>
                <a:schemeClr val="bg1"/>
              </a:solidFill>
            </a:endParaRPr>
          </a:p>
        </p:txBody>
      </p:sp>
      <p:sp>
        <p:nvSpPr>
          <p:cNvPr id="2" name="Rectangle 1"/>
          <p:cNvSpPr/>
          <p:nvPr/>
        </p:nvSpPr>
        <p:spPr>
          <a:xfrm>
            <a:off x="89756" y="5469324"/>
            <a:ext cx="9054244" cy="1200329"/>
          </a:xfrm>
          <a:prstGeom prst="rect">
            <a:avLst/>
          </a:prstGeom>
        </p:spPr>
        <p:txBody>
          <a:bodyPr wrap="square">
            <a:spAutoFit/>
          </a:bodyPr>
          <a:lstStyle/>
          <a:p>
            <a:r>
              <a:rPr lang="en-US" b="1" dirty="0" smtClean="0">
                <a:solidFill>
                  <a:srgbClr val="3366FF"/>
                </a:solidFill>
              </a:rPr>
              <a:t>Three strategies </a:t>
            </a:r>
            <a:r>
              <a:rPr lang="en-US" b="1" dirty="0">
                <a:solidFill>
                  <a:srgbClr val="3366FF"/>
                </a:solidFill>
              </a:rPr>
              <a:t>for solving the </a:t>
            </a:r>
            <a:r>
              <a:rPr lang="en-US" b="1" dirty="0" smtClean="0">
                <a:solidFill>
                  <a:srgbClr val="3366FF"/>
                </a:solidFill>
              </a:rPr>
              <a:t>3D Helmholtz </a:t>
            </a:r>
            <a:r>
              <a:rPr lang="en-US" b="1" dirty="0">
                <a:solidFill>
                  <a:srgbClr val="3366FF"/>
                </a:solidFill>
              </a:rPr>
              <a:t>equation have been proposed: </a:t>
            </a:r>
            <a:endParaRPr lang="en-US" b="1" dirty="0" smtClean="0">
              <a:solidFill>
                <a:srgbClr val="3366FF"/>
              </a:solidFill>
            </a:endParaRPr>
          </a:p>
          <a:p>
            <a:pPr marL="285750" indent="-285750">
              <a:buFont typeface="Arial" pitchFamily="34" charset="0"/>
              <a:buChar char="•"/>
            </a:pPr>
            <a:r>
              <a:rPr lang="en-US" b="1" dirty="0" smtClean="0"/>
              <a:t>MPI </a:t>
            </a:r>
          </a:p>
          <a:p>
            <a:pPr marL="285750" indent="-285750">
              <a:buFont typeface="Arial" pitchFamily="34" charset="0"/>
              <a:buChar char="•"/>
            </a:pPr>
            <a:r>
              <a:rPr lang="en-US" b="1" dirty="0" smtClean="0"/>
              <a:t>GPU</a:t>
            </a:r>
          </a:p>
          <a:p>
            <a:pPr marL="285750" indent="-285750">
              <a:buFont typeface="Arial" pitchFamily="34" charset="0"/>
              <a:buChar char="•"/>
            </a:pPr>
            <a:r>
              <a:rPr lang="en-US" b="1" dirty="0" smtClean="0"/>
              <a:t>Heterogeneous: GPU-MPI</a:t>
            </a:r>
            <a:endParaRPr lang="es-E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052" y="1330132"/>
            <a:ext cx="34671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1" y="1768282"/>
            <a:ext cx="5400600" cy="319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sp>
        <p:nvSpPr>
          <p:cNvPr id="10" name="21 Elipse"/>
          <p:cNvSpPr/>
          <p:nvPr/>
        </p:nvSpPr>
        <p:spPr>
          <a:xfrm>
            <a:off x="611560"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7 Elipse"/>
          <p:cNvSpPr/>
          <p:nvPr/>
        </p:nvSpPr>
        <p:spPr>
          <a:xfrm>
            <a:off x="467544"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3"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4"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5" name="21 Elipse"/>
          <p:cNvSpPr/>
          <p:nvPr/>
        </p:nvSpPr>
        <p:spPr>
          <a:xfrm>
            <a:off x="10519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6" name="21 Elipse"/>
          <p:cNvSpPr/>
          <p:nvPr/>
        </p:nvSpPr>
        <p:spPr>
          <a:xfrm>
            <a:off x="118762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extLst>
      <p:ext uri="{BB962C8B-B14F-4D97-AF65-F5344CB8AC3E}">
        <p14:creationId xmlns:p14="http://schemas.microsoft.com/office/powerpoint/2010/main" val="1053124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18</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Results</a:t>
            </a:r>
            <a:r>
              <a:rPr lang="es-ES" sz="2000" i="1" dirty="0" smtClean="0">
                <a:solidFill>
                  <a:schemeClr val="bg1"/>
                </a:solidFill>
              </a:rPr>
              <a:t> (I)</a:t>
            </a:r>
            <a:endParaRPr lang="es-ES" sz="2000" dirty="0" smtClean="0">
              <a:solidFill>
                <a:schemeClr val="bg1"/>
              </a:solidFill>
            </a:endParaRPr>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sp>
        <p:nvSpPr>
          <p:cNvPr id="8"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7 Elipse"/>
          <p:cNvSpPr/>
          <p:nvPr/>
        </p:nvSpPr>
        <p:spPr>
          <a:xfrm>
            <a:off x="611560"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0"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3" name="21 Elipse"/>
          <p:cNvSpPr/>
          <p:nvPr/>
        </p:nvSpPr>
        <p:spPr>
          <a:xfrm>
            <a:off x="10519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4" name="21 Elipse"/>
          <p:cNvSpPr/>
          <p:nvPr/>
        </p:nvSpPr>
        <p:spPr>
          <a:xfrm>
            <a:off x="118762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5"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3868763"/>
              </p:ext>
            </p:extLst>
          </p:nvPr>
        </p:nvGraphicFramePr>
        <p:xfrm>
          <a:off x="2906407" y="1867257"/>
          <a:ext cx="2313665" cy="3289935"/>
        </p:xfrm>
        <a:graphic>
          <a:graphicData uri="http://schemas.openxmlformats.org/drawingml/2006/table">
            <a:tbl>
              <a:tblPr>
                <a:tableStyleId>{5C22544A-7EE6-4342-B048-85BDC9FD1C3A}</a:tableStyleId>
              </a:tblPr>
              <a:tblGrid>
                <a:gridCol w="949195"/>
                <a:gridCol w="1364470"/>
              </a:tblGrid>
              <a:tr h="277605">
                <a:tc>
                  <a:txBody>
                    <a:bodyPr/>
                    <a:lstStyle/>
                    <a:p>
                      <a:pPr algn="l" fontAlgn="b"/>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u="sng" strike="noStrike" dirty="0" err="1" smtClean="0">
                          <a:effectLst/>
                        </a:rPr>
                        <a:t>Seq</a:t>
                      </a:r>
                      <a:r>
                        <a:rPr lang="es-ES" sz="1900" u="sng" strike="noStrike" dirty="0" smtClean="0">
                          <a:effectLst/>
                        </a:rPr>
                        <a:t> (s)</a:t>
                      </a:r>
                      <a:endParaRPr lang="es-ES" sz="1900" b="0" i="0" u="sng"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m_120</a:t>
                      </a:r>
                      <a:r>
                        <a:rPr lang="es-ES" sz="1900" u="none" strike="noStrike" baseline="30000" dirty="0" smtClean="0">
                          <a:effectLst/>
                        </a:rPr>
                        <a:t>3</a:t>
                      </a:r>
                      <a:endParaRPr lang="es-ES" sz="1900" b="0" i="0" u="none" strike="noStrike" baseline="30000"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88.52</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m_160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235.75</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m_200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415.78</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m_240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791.31</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m_280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1142.22</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m_320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1915.98</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m_360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2439.45</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m_400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3752.21</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m_440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4536.67</a:t>
                      </a:r>
                      <a:endParaRPr lang="es-ES" sz="1900" b="0" i="0" u="none" strike="noStrike" dirty="0">
                        <a:solidFill>
                          <a:srgbClr val="000000"/>
                        </a:solidFill>
                        <a:effectLst/>
                        <a:latin typeface="Calibri"/>
                      </a:endParaRPr>
                    </a:p>
                  </a:txBody>
                  <a:tcPr marL="9525" marR="9525" marT="9525" marB="0" anchor="b">
                    <a:noFill/>
                  </a:tcPr>
                </a:tc>
              </a:tr>
              <a:tr h="277605">
                <a:tc>
                  <a:txBody>
                    <a:bodyPr/>
                    <a:lstStyle/>
                    <a:p>
                      <a:pPr algn="l" fontAlgn="b"/>
                      <a:r>
                        <a:rPr lang="es-ES" sz="1900" u="none" strike="noStrike" dirty="0" smtClean="0">
                          <a:effectLst/>
                        </a:rPr>
                        <a:t>m_480</a:t>
                      </a:r>
                      <a:r>
                        <a:rPr lang="es-ES" sz="1900" u="none" strike="noStrike" baseline="30000" dirty="0" smtClean="0">
                          <a:effectLst/>
                        </a:rPr>
                        <a:t>3</a:t>
                      </a:r>
                      <a:endParaRPr lang="es-ES" sz="1900" b="0" i="0" u="none" strike="noStrike" dirty="0">
                        <a:solidFill>
                          <a:srgbClr val="000000"/>
                        </a:solidFill>
                        <a:effectLst/>
                        <a:latin typeface="Calibri"/>
                      </a:endParaRPr>
                    </a:p>
                  </a:txBody>
                  <a:tcPr marL="9525" marR="9525" marT="9525" marB="0" anchor="b">
                    <a:noFill/>
                  </a:tcPr>
                </a:tc>
                <a:tc>
                  <a:txBody>
                    <a:bodyPr/>
                    <a:lstStyle/>
                    <a:p>
                      <a:pPr algn="r" fontAlgn="b"/>
                      <a:r>
                        <a:rPr lang="es-ES" sz="1900" b="0" i="0" u="none" strike="noStrike" dirty="0" smtClean="0">
                          <a:solidFill>
                            <a:srgbClr val="000000"/>
                          </a:solidFill>
                          <a:effectLst/>
                          <a:latin typeface="Calibri"/>
                        </a:rPr>
                        <a:t>6522.29</a:t>
                      </a:r>
                      <a:endParaRPr lang="es-ES" sz="1900" b="0" i="0" u="none" strike="noStrike" dirty="0">
                        <a:solidFill>
                          <a:srgbClr val="000000"/>
                        </a:solidFill>
                        <a:effectLst/>
                        <a:latin typeface="Calibri"/>
                      </a:endParaRPr>
                    </a:p>
                  </a:txBody>
                  <a:tcPr marL="9525" marR="9525" marT="9525" marB="0" anchor="b">
                    <a:noFill/>
                  </a:tcPr>
                </a:tc>
              </a:tr>
            </a:tbl>
          </a:graphicData>
        </a:graphic>
      </p:graphicFrame>
      <p:sp>
        <p:nvSpPr>
          <p:cNvPr id="5" name="Rectangle 4"/>
          <p:cNvSpPr/>
          <p:nvPr/>
        </p:nvSpPr>
        <p:spPr>
          <a:xfrm>
            <a:off x="408337" y="1369056"/>
            <a:ext cx="8173841" cy="369332"/>
          </a:xfrm>
          <a:prstGeom prst="rect">
            <a:avLst/>
          </a:prstGeom>
        </p:spPr>
        <p:txBody>
          <a:bodyPr wrap="none">
            <a:spAutoFit/>
          </a:bodyPr>
          <a:lstStyle/>
          <a:p>
            <a:r>
              <a:rPr lang="es-ES" b="1" dirty="0" err="1">
                <a:solidFill>
                  <a:srgbClr val="3366FF"/>
                </a:solidFill>
              </a:rPr>
              <a:t>Table</a:t>
            </a:r>
            <a:r>
              <a:rPr lang="es-ES" b="1" dirty="0">
                <a:solidFill>
                  <a:srgbClr val="3366FF"/>
                </a:solidFill>
              </a:rPr>
              <a:t>: </a:t>
            </a:r>
            <a:r>
              <a:rPr lang="es-ES" b="1" dirty="0" err="1" smtClean="0">
                <a:solidFill>
                  <a:srgbClr val="3366FF"/>
                </a:solidFill>
              </a:rPr>
              <a:t>Runtime</a:t>
            </a:r>
            <a:r>
              <a:rPr lang="es-ES" b="1" dirty="0" smtClean="0">
                <a:solidFill>
                  <a:srgbClr val="3366FF"/>
                </a:solidFill>
              </a:rPr>
              <a:t> 1000 </a:t>
            </a:r>
            <a:r>
              <a:rPr lang="es-ES" b="1" dirty="0" err="1" smtClean="0">
                <a:solidFill>
                  <a:srgbClr val="3366FF"/>
                </a:solidFill>
              </a:rPr>
              <a:t>iterations</a:t>
            </a:r>
            <a:r>
              <a:rPr lang="es-ES" b="1" dirty="0" smtClean="0">
                <a:solidFill>
                  <a:srgbClr val="3366FF"/>
                </a:solidFill>
              </a:rPr>
              <a:t> BCG </a:t>
            </a:r>
            <a:r>
              <a:rPr lang="es-ES" b="1" dirty="0" err="1" smtClean="0">
                <a:solidFill>
                  <a:srgbClr val="3366FF"/>
                </a:solidFill>
              </a:rPr>
              <a:t>based</a:t>
            </a:r>
            <a:r>
              <a:rPr lang="es-ES" b="1" dirty="0" smtClean="0">
                <a:solidFill>
                  <a:srgbClr val="3366FF"/>
                </a:solidFill>
              </a:rPr>
              <a:t> </a:t>
            </a:r>
            <a:r>
              <a:rPr lang="es-ES" b="1" dirty="0" err="1" smtClean="0">
                <a:solidFill>
                  <a:srgbClr val="3366FF"/>
                </a:solidFill>
              </a:rPr>
              <a:t>on</a:t>
            </a:r>
            <a:r>
              <a:rPr lang="es-ES" b="1" dirty="0" smtClean="0">
                <a:solidFill>
                  <a:srgbClr val="3366FF"/>
                </a:solidFill>
              </a:rPr>
              <a:t> Helmholtz </a:t>
            </a:r>
            <a:r>
              <a:rPr lang="es-ES" b="1" dirty="0" err="1" smtClean="0">
                <a:solidFill>
                  <a:srgbClr val="3366FF"/>
                </a:solidFill>
              </a:rPr>
              <a:t>equation</a:t>
            </a:r>
            <a:r>
              <a:rPr lang="es-ES" b="1" dirty="0" smtClean="0">
                <a:solidFill>
                  <a:srgbClr val="3366FF"/>
                </a:solidFill>
              </a:rPr>
              <a:t> </a:t>
            </a:r>
            <a:r>
              <a:rPr lang="es-ES" b="1" dirty="0" err="1" smtClean="0">
                <a:solidFill>
                  <a:srgbClr val="3366FF"/>
                </a:solidFill>
              </a:rPr>
              <a:t>using</a:t>
            </a:r>
            <a:r>
              <a:rPr lang="es-ES" b="1" dirty="0" smtClean="0">
                <a:solidFill>
                  <a:srgbClr val="3366FF"/>
                </a:solidFill>
              </a:rPr>
              <a:t> 1 CPU </a:t>
            </a:r>
            <a:r>
              <a:rPr lang="es-ES" b="1" dirty="0" err="1" smtClean="0">
                <a:solidFill>
                  <a:srgbClr val="3366FF"/>
                </a:solidFill>
              </a:rPr>
              <a:t>core</a:t>
            </a:r>
            <a:r>
              <a:rPr lang="es-ES" b="1" dirty="0" smtClean="0">
                <a:solidFill>
                  <a:srgbClr val="3366FF"/>
                </a:solidFill>
              </a:rPr>
              <a:t>.</a:t>
            </a:r>
            <a:endParaRPr lang="es-ES" dirty="0"/>
          </a:p>
        </p:txBody>
      </p:sp>
      <p:sp>
        <p:nvSpPr>
          <p:cNvPr id="7" name="TextBox 6"/>
          <p:cNvSpPr txBox="1"/>
          <p:nvPr/>
        </p:nvSpPr>
        <p:spPr>
          <a:xfrm>
            <a:off x="5754924" y="2926685"/>
            <a:ext cx="2815066" cy="646331"/>
          </a:xfrm>
          <a:prstGeom prst="rect">
            <a:avLst/>
          </a:prstGeom>
          <a:noFill/>
        </p:spPr>
        <p:txBody>
          <a:bodyPr wrap="none" rtlCol="0">
            <a:spAutoFit/>
          </a:bodyPr>
          <a:lstStyle/>
          <a:p>
            <a:r>
              <a:rPr lang="es-ES" b="1" dirty="0" smtClean="0">
                <a:solidFill>
                  <a:srgbClr val="FF0000"/>
                </a:solidFill>
              </a:rPr>
              <a:t>OPTIMIZED </a:t>
            </a:r>
            <a:r>
              <a:rPr lang="es-ES" b="1" dirty="0" err="1" smtClean="0">
                <a:solidFill>
                  <a:srgbClr val="FF0000"/>
                </a:solidFill>
              </a:rPr>
              <a:t>code</a:t>
            </a:r>
            <a:r>
              <a:rPr lang="es-ES" b="1" dirty="0" smtClean="0">
                <a:solidFill>
                  <a:srgbClr val="FF0000"/>
                </a:solidFill>
              </a:rPr>
              <a:t>: </a:t>
            </a:r>
          </a:p>
          <a:p>
            <a:r>
              <a:rPr lang="es-ES" b="1" dirty="0" err="1" smtClean="0">
                <a:solidFill>
                  <a:srgbClr val="FF0000"/>
                </a:solidFill>
              </a:rPr>
              <a:t>fusion</a:t>
            </a:r>
            <a:r>
              <a:rPr lang="es-ES" b="1" dirty="0" smtClean="0">
                <a:solidFill>
                  <a:srgbClr val="FF0000"/>
                </a:solidFill>
              </a:rPr>
              <a:t>, Regular </a:t>
            </a:r>
            <a:r>
              <a:rPr lang="es-ES" b="1" dirty="0" err="1" smtClean="0">
                <a:solidFill>
                  <a:srgbClr val="FF0000"/>
                </a:solidFill>
              </a:rPr>
              <a:t>Format</a:t>
            </a:r>
            <a:r>
              <a:rPr lang="es-ES" b="1" dirty="0" smtClean="0">
                <a:solidFill>
                  <a:srgbClr val="FF0000"/>
                </a:solidFill>
              </a:rPr>
              <a:t>, etc.</a:t>
            </a:r>
          </a:p>
        </p:txBody>
      </p:sp>
      <p:sp>
        <p:nvSpPr>
          <p:cNvPr id="16" name="Rectangle 15"/>
          <p:cNvSpPr/>
          <p:nvPr/>
        </p:nvSpPr>
        <p:spPr>
          <a:xfrm>
            <a:off x="2807804" y="4823304"/>
            <a:ext cx="3096344" cy="3420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a:off x="6056306" y="4795978"/>
            <a:ext cx="1822807" cy="369332"/>
          </a:xfrm>
          <a:prstGeom prst="rect">
            <a:avLst/>
          </a:prstGeom>
        </p:spPr>
        <p:txBody>
          <a:bodyPr wrap="none">
            <a:spAutoFit/>
          </a:bodyPr>
          <a:lstStyle/>
          <a:p>
            <a:r>
              <a:rPr lang="es-ES" b="1" dirty="0" err="1" smtClean="0">
                <a:solidFill>
                  <a:srgbClr val="FF0000"/>
                </a:solidFill>
              </a:rPr>
              <a:t>It</a:t>
            </a:r>
            <a:r>
              <a:rPr lang="es-ES" b="1" dirty="0" smtClean="0">
                <a:solidFill>
                  <a:srgbClr val="FF0000"/>
                </a:solidFill>
              </a:rPr>
              <a:t> </a:t>
            </a:r>
            <a:r>
              <a:rPr lang="es-ES" b="1" dirty="0" err="1" smtClean="0">
                <a:solidFill>
                  <a:srgbClr val="FF0000"/>
                </a:solidFill>
              </a:rPr>
              <a:t>takes</a:t>
            </a:r>
            <a:r>
              <a:rPr lang="es-ES" b="1" dirty="0" smtClean="0">
                <a:solidFill>
                  <a:srgbClr val="FF0000"/>
                </a:solidFill>
              </a:rPr>
              <a:t> 1.8 </a:t>
            </a:r>
            <a:r>
              <a:rPr lang="es-ES" b="1" dirty="0" err="1">
                <a:solidFill>
                  <a:srgbClr val="FF0000"/>
                </a:solidFill>
              </a:rPr>
              <a:t>hours</a:t>
            </a:r>
            <a:endParaRPr lang="es-ES" b="1" dirty="0">
              <a:solidFill>
                <a:srgbClr val="FF0000"/>
              </a:solidFill>
            </a:endParaRPr>
          </a:p>
        </p:txBody>
      </p:sp>
    </p:spTree>
    <p:extLst>
      <p:ext uri="{BB962C8B-B14F-4D97-AF65-F5344CB8AC3E}">
        <p14:creationId xmlns:p14="http://schemas.microsoft.com/office/powerpoint/2010/main" val="193420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19</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Results</a:t>
            </a:r>
            <a:r>
              <a:rPr lang="es-ES" sz="2000" i="1" dirty="0" smtClean="0">
                <a:solidFill>
                  <a:schemeClr val="bg1"/>
                </a:solidFill>
              </a:rPr>
              <a:t> (II)</a:t>
            </a:r>
            <a:endParaRPr lang="es-ES" sz="2000" dirty="0" smtClean="0">
              <a:solidFill>
                <a:schemeClr val="bg1"/>
              </a:solidFill>
            </a:endParaRPr>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sp>
        <p:nvSpPr>
          <p:cNvPr id="8"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7 Elipse"/>
          <p:cNvSpPr/>
          <p:nvPr/>
        </p:nvSpPr>
        <p:spPr>
          <a:xfrm>
            <a:off x="755576"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0"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3" name="21 Elipse"/>
          <p:cNvSpPr/>
          <p:nvPr/>
        </p:nvSpPr>
        <p:spPr>
          <a:xfrm>
            <a:off x="10519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4" name="21 Elipse"/>
          <p:cNvSpPr/>
          <p:nvPr/>
        </p:nvSpPr>
        <p:spPr>
          <a:xfrm>
            <a:off x="118762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5"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7" name="Rectangle 16"/>
          <p:cNvSpPr/>
          <p:nvPr/>
        </p:nvSpPr>
        <p:spPr>
          <a:xfrm>
            <a:off x="288388" y="1484784"/>
            <a:ext cx="3150096" cy="1200329"/>
          </a:xfrm>
          <a:prstGeom prst="rect">
            <a:avLst/>
          </a:prstGeom>
        </p:spPr>
        <p:txBody>
          <a:bodyPr wrap="square">
            <a:spAutoFit/>
          </a:bodyPr>
          <a:lstStyle/>
          <a:p>
            <a:pPr algn="ctr"/>
            <a:r>
              <a:rPr lang="en-US" b="1" dirty="0"/>
              <a:t>Acceleration factors of </a:t>
            </a:r>
            <a:r>
              <a:rPr lang="en-US" b="1" dirty="0" smtClean="0"/>
              <a:t>operations</a:t>
            </a:r>
          </a:p>
          <a:p>
            <a:pPr algn="ctr"/>
            <a:r>
              <a:rPr lang="en-US" b="1" dirty="0" smtClean="0"/>
              <a:t> </a:t>
            </a:r>
            <a:r>
              <a:rPr lang="en-US" b="1" dirty="0"/>
              <a:t>of </a:t>
            </a:r>
            <a:r>
              <a:rPr lang="en-US" b="1" i="1" dirty="0"/>
              <a:t>2Ax</a:t>
            </a:r>
            <a:r>
              <a:rPr lang="en-US" b="1" dirty="0"/>
              <a:t>, </a:t>
            </a:r>
            <a:r>
              <a:rPr lang="en-US" b="1" i="1" dirty="0" err="1"/>
              <a:t>saxpies</a:t>
            </a:r>
            <a:r>
              <a:rPr lang="en-US" b="1" i="1" dirty="0"/>
              <a:t> </a:t>
            </a:r>
            <a:r>
              <a:rPr lang="en-US" b="1" dirty="0"/>
              <a:t>and </a:t>
            </a:r>
            <a:r>
              <a:rPr lang="en-US" b="1" i="1" dirty="0"/>
              <a:t>dots </a:t>
            </a:r>
            <a:r>
              <a:rPr lang="en-US" b="1" dirty="0"/>
              <a:t>routines with </a:t>
            </a:r>
            <a:r>
              <a:rPr lang="en-US" b="1" dirty="0" smtClean="0"/>
              <a:t>4 MPI processes</a:t>
            </a:r>
            <a:endParaRPr lang="es-ES" b="1" dirty="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521" y="3945947"/>
            <a:ext cx="5729483" cy="288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0425" y="4352535"/>
            <a:ext cx="3150096" cy="1200329"/>
          </a:xfrm>
          <a:prstGeom prst="rect">
            <a:avLst/>
          </a:prstGeom>
        </p:spPr>
        <p:txBody>
          <a:bodyPr wrap="square">
            <a:spAutoFit/>
          </a:bodyPr>
          <a:lstStyle/>
          <a:p>
            <a:pPr algn="ctr"/>
            <a:r>
              <a:rPr lang="en-US" b="1" dirty="0"/>
              <a:t>Acceleration factors of </a:t>
            </a:r>
            <a:r>
              <a:rPr lang="en-US" b="1" dirty="0" smtClean="0"/>
              <a:t>operations</a:t>
            </a:r>
          </a:p>
          <a:p>
            <a:pPr algn="ctr"/>
            <a:r>
              <a:rPr lang="en-US" b="1" dirty="0" smtClean="0"/>
              <a:t> </a:t>
            </a:r>
            <a:r>
              <a:rPr lang="en-US" b="1" dirty="0"/>
              <a:t>of </a:t>
            </a:r>
            <a:r>
              <a:rPr lang="en-US" b="1" i="1" dirty="0"/>
              <a:t>2Ax</a:t>
            </a:r>
            <a:r>
              <a:rPr lang="en-US" b="1" dirty="0"/>
              <a:t>, </a:t>
            </a:r>
            <a:r>
              <a:rPr lang="en-US" b="1" i="1" dirty="0" err="1"/>
              <a:t>saxpies</a:t>
            </a:r>
            <a:r>
              <a:rPr lang="en-US" b="1" i="1" dirty="0"/>
              <a:t> </a:t>
            </a:r>
            <a:r>
              <a:rPr lang="en-US" b="1" dirty="0"/>
              <a:t>and </a:t>
            </a:r>
            <a:r>
              <a:rPr lang="en-US" b="1" i="1" dirty="0"/>
              <a:t>dots </a:t>
            </a:r>
            <a:r>
              <a:rPr lang="en-US" b="1" dirty="0"/>
              <a:t>routines with </a:t>
            </a:r>
            <a:r>
              <a:rPr lang="en-US" b="1" dirty="0" smtClean="0"/>
              <a:t>4multi-GPUs</a:t>
            </a:r>
            <a:endParaRPr lang="es-ES" b="1"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563" y="1151746"/>
            <a:ext cx="5647398" cy="277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23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rPr>
              <a:pPr/>
              <a:t>2</a:t>
            </a:fld>
            <a:endParaRPr lang="es-ES" b="1" dirty="0">
              <a:solidFill>
                <a:schemeClr val="tx1"/>
              </a:solidFill>
            </a:endParaRPr>
          </a:p>
        </p:txBody>
      </p:sp>
      <p:sp>
        <p:nvSpPr>
          <p:cNvPr id="40" name="39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2" name="41 CuadroTexto"/>
          <p:cNvSpPr txBox="1"/>
          <p:nvPr/>
        </p:nvSpPr>
        <p:spPr>
          <a:xfrm>
            <a:off x="429924" y="1543077"/>
            <a:ext cx="8856984" cy="2400657"/>
          </a:xfrm>
          <a:prstGeom prst="rect">
            <a:avLst/>
          </a:prstGeom>
          <a:noFill/>
        </p:spPr>
        <p:txBody>
          <a:bodyPr wrap="square" rtlCol="0">
            <a:spAutoFit/>
          </a:bodyPr>
          <a:lstStyle/>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Introduction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Algorithm</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Multi-GPU </a:t>
            </a:r>
            <a:r>
              <a:rPr lang="es-ES" sz="2000" dirty="0" err="1" smtClean="0">
                <a:solidFill>
                  <a:srgbClr val="0000A2"/>
                </a:solidFill>
                <a:effectLst>
                  <a:outerShdw blurRad="38100" dist="38100" dir="2700000" algn="tl">
                    <a:srgbClr val="000000">
                      <a:alpha val="43137"/>
                    </a:srgbClr>
                  </a:outerShdw>
                </a:effectLst>
              </a:rPr>
              <a:t>approach</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Implementation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Performance Evaluation</a:t>
            </a: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Conclusions</a:t>
            </a:r>
            <a:r>
              <a:rPr lang="es-ES" sz="2000" dirty="0" smtClean="0">
                <a:solidFill>
                  <a:srgbClr val="0000A2"/>
                </a:solidFill>
                <a:effectLst>
                  <a:outerShdw blurRad="38100" dist="38100" dir="2700000" algn="tl">
                    <a:srgbClr val="000000">
                      <a:alpha val="43137"/>
                    </a:srgbClr>
                  </a:outerShdw>
                </a:effectLst>
              </a:rPr>
              <a:t> and </a:t>
            </a:r>
            <a:r>
              <a:rPr lang="es-ES" sz="2000" dirty="0" err="1" smtClean="0">
                <a:solidFill>
                  <a:srgbClr val="0000A2"/>
                </a:solidFill>
                <a:effectLst>
                  <a:outerShdw blurRad="38100" dist="38100" dir="2700000" algn="tl">
                    <a:srgbClr val="000000">
                      <a:alpha val="43137"/>
                    </a:srgbClr>
                  </a:outerShdw>
                </a:effectLst>
              </a:rPr>
              <a:t>Future</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works</a:t>
            </a:r>
            <a:endParaRPr lang="es-ES" sz="2000" dirty="0">
              <a:solidFill>
                <a:srgbClr val="0000A2"/>
              </a:solidFill>
              <a:effectLst>
                <a:outerShdw blurRad="38100" dist="38100" dir="2700000" algn="tl">
                  <a:srgbClr val="000000">
                    <a:alpha val="43137"/>
                  </a:srgbClr>
                </a:outerShdw>
              </a:effectLst>
            </a:endParaRPr>
          </a:p>
        </p:txBody>
      </p:sp>
      <p:sp>
        <p:nvSpPr>
          <p:cNvPr id="41" name="40 CuadroTexto"/>
          <p:cNvSpPr txBox="1"/>
          <p:nvPr/>
        </p:nvSpPr>
        <p:spPr>
          <a:xfrm>
            <a:off x="179512" y="436602"/>
            <a:ext cx="2232248" cy="400110"/>
          </a:xfrm>
          <a:prstGeom prst="rect">
            <a:avLst/>
          </a:prstGeom>
          <a:noFill/>
        </p:spPr>
        <p:txBody>
          <a:bodyPr wrap="square" rtlCol="0">
            <a:spAutoFit/>
          </a:bodyPr>
          <a:lstStyle/>
          <a:p>
            <a:r>
              <a:rPr lang="es-ES" sz="2000" i="1" dirty="0" err="1" smtClean="0">
                <a:solidFill>
                  <a:schemeClr val="bg1"/>
                </a:solidFill>
              </a:rPr>
              <a:t>Outline</a:t>
            </a:r>
            <a:endParaRPr lang="es-ES" sz="2000"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20</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Results</a:t>
            </a:r>
            <a:r>
              <a:rPr lang="es-ES" sz="2000" i="1" dirty="0" smtClean="0">
                <a:solidFill>
                  <a:schemeClr val="bg1"/>
                </a:solidFill>
              </a:rPr>
              <a:t>(III)</a:t>
            </a:r>
            <a:endParaRPr lang="es-ES" sz="2000" dirty="0" smtClean="0">
              <a:solidFill>
                <a:schemeClr val="bg1"/>
              </a:solidFill>
            </a:endParaRPr>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sp>
        <p:nvSpPr>
          <p:cNvPr id="8"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7 Elipse"/>
          <p:cNvSpPr/>
          <p:nvPr/>
        </p:nvSpPr>
        <p:spPr>
          <a:xfrm>
            <a:off x="899592"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0"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1 Elipse"/>
          <p:cNvSpPr/>
          <p:nvPr/>
        </p:nvSpPr>
        <p:spPr>
          <a:xfrm>
            <a:off x="104360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4" name="21 Elipse"/>
          <p:cNvSpPr/>
          <p:nvPr/>
        </p:nvSpPr>
        <p:spPr>
          <a:xfrm>
            <a:off x="118762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5"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10" y="2132856"/>
            <a:ext cx="83248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6929" y="1161618"/>
            <a:ext cx="8877751" cy="646331"/>
          </a:xfrm>
          <a:prstGeom prst="rect">
            <a:avLst/>
          </a:prstGeom>
          <a:noFill/>
        </p:spPr>
        <p:txBody>
          <a:bodyPr wrap="none" rtlCol="0">
            <a:spAutoFit/>
          </a:bodyPr>
          <a:lstStyle/>
          <a:p>
            <a:r>
              <a:rPr lang="es-ES" b="1" dirty="0" err="1" smtClean="0">
                <a:solidFill>
                  <a:srgbClr val="3366FF"/>
                </a:solidFill>
              </a:rPr>
              <a:t>Table</a:t>
            </a:r>
            <a:r>
              <a:rPr lang="es-ES" b="1" dirty="0" smtClean="0">
                <a:solidFill>
                  <a:srgbClr val="3366FF"/>
                </a:solidFill>
              </a:rPr>
              <a:t>: </a:t>
            </a:r>
            <a:r>
              <a:rPr lang="es-ES" b="1" dirty="0" err="1" smtClean="0">
                <a:solidFill>
                  <a:srgbClr val="3366FF"/>
                </a:solidFill>
              </a:rPr>
              <a:t>Resolution</a:t>
            </a:r>
            <a:r>
              <a:rPr lang="es-ES" b="1" dirty="0" smtClean="0">
                <a:solidFill>
                  <a:srgbClr val="3366FF"/>
                </a:solidFill>
              </a:rPr>
              <a:t> time (</a:t>
            </a:r>
            <a:r>
              <a:rPr lang="es-ES" b="1" dirty="0" err="1" smtClean="0">
                <a:solidFill>
                  <a:srgbClr val="3366FF"/>
                </a:solidFill>
              </a:rPr>
              <a:t>seconds</a:t>
            </a:r>
            <a:r>
              <a:rPr lang="es-ES" b="1" dirty="0" smtClean="0">
                <a:solidFill>
                  <a:srgbClr val="3366FF"/>
                </a:solidFill>
              </a:rPr>
              <a:t>) of 1000 </a:t>
            </a:r>
            <a:r>
              <a:rPr lang="es-ES" b="1" dirty="0" err="1" smtClean="0">
                <a:solidFill>
                  <a:srgbClr val="3366FF"/>
                </a:solidFill>
              </a:rPr>
              <a:t>iterations</a:t>
            </a:r>
            <a:r>
              <a:rPr lang="es-ES" b="1" dirty="0" smtClean="0">
                <a:solidFill>
                  <a:srgbClr val="3366FF"/>
                </a:solidFill>
              </a:rPr>
              <a:t> of </a:t>
            </a:r>
            <a:r>
              <a:rPr lang="es-ES" b="1" dirty="0" err="1" smtClean="0">
                <a:solidFill>
                  <a:srgbClr val="3366FF"/>
                </a:solidFill>
              </a:rPr>
              <a:t>the</a:t>
            </a:r>
            <a:r>
              <a:rPr lang="es-ES" b="1" dirty="0" smtClean="0">
                <a:solidFill>
                  <a:srgbClr val="3366FF"/>
                </a:solidFill>
              </a:rPr>
              <a:t> BCG </a:t>
            </a:r>
            <a:r>
              <a:rPr lang="es-ES" b="1" dirty="0" err="1" smtClean="0">
                <a:solidFill>
                  <a:srgbClr val="3366FF"/>
                </a:solidFill>
              </a:rPr>
              <a:t>based</a:t>
            </a:r>
            <a:r>
              <a:rPr lang="es-ES" b="1" dirty="0" smtClean="0">
                <a:solidFill>
                  <a:srgbClr val="3366FF"/>
                </a:solidFill>
              </a:rPr>
              <a:t> </a:t>
            </a:r>
            <a:r>
              <a:rPr lang="es-ES" b="1" dirty="0" err="1" smtClean="0">
                <a:solidFill>
                  <a:srgbClr val="3366FF"/>
                </a:solidFill>
              </a:rPr>
              <a:t>on</a:t>
            </a:r>
            <a:r>
              <a:rPr lang="es-ES" b="1" dirty="0" smtClean="0">
                <a:solidFill>
                  <a:srgbClr val="3366FF"/>
                </a:solidFill>
              </a:rPr>
              <a:t> Helmholtz, </a:t>
            </a:r>
            <a:r>
              <a:rPr lang="es-ES" b="1" dirty="0" err="1" smtClean="0">
                <a:solidFill>
                  <a:srgbClr val="3366FF"/>
                </a:solidFill>
              </a:rPr>
              <a:t>using</a:t>
            </a:r>
            <a:r>
              <a:rPr lang="es-ES" b="1" dirty="0" smtClean="0">
                <a:solidFill>
                  <a:srgbClr val="3366FF"/>
                </a:solidFill>
              </a:rPr>
              <a:t> 2 </a:t>
            </a:r>
          </a:p>
          <a:p>
            <a:r>
              <a:rPr lang="es-ES" b="1" dirty="0" smtClean="0">
                <a:solidFill>
                  <a:srgbClr val="3366FF"/>
                </a:solidFill>
              </a:rPr>
              <a:t>and 4 MPI </a:t>
            </a:r>
            <a:r>
              <a:rPr lang="es-ES" b="1" dirty="0" err="1" smtClean="0">
                <a:solidFill>
                  <a:srgbClr val="3366FF"/>
                </a:solidFill>
              </a:rPr>
              <a:t>processes</a:t>
            </a:r>
            <a:r>
              <a:rPr lang="es-ES" b="1" dirty="0" smtClean="0">
                <a:solidFill>
                  <a:srgbClr val="3366FF"/>
                </a:solidFill>
              </a:rPr>
              <a:t> and 2 and 4 GPU </a:t>
            </a:r>
            <a:r>
              <a:rPr lang="es-ES" b="1" dirty="0" err="1" smtClean="0">
                <a:solidFill>
                  <a:srgbClr val="3366FF"/>
                </a:solidFill>
              </a:rPr>
              <a:t>devices</a:t>
            </a:r>
            <a:r>
              <a:rPr lang="es-ES" b="1" dirty="0" smtClean="0">
                <a:solidFill>
                  <a:srgbClr val="3366FF"/>
                </a:solidFill>
              </a:rPr>
              <a:t>. </a:t>
            </a:r>
            <a:endParaRPr lang="es-ES" b="1" dirty="0">
              <a:solidFill>
                <a:srgbClr val="3366FF"/>
              </a:solidFill>
            </a:endParaRPr>
          </a:p>
        </p:txBody>
      </p:sp>
      <p:sp>
        <p:nvSpPr>
          <p:cNvPr id="16" name="Rectangle 15"/>
          <p:cNvSpPr/>
          <p:nvPr/>
        </p:nvSpPr>
        <p:spPr>
          <a:xfrm>
            <a:off x="6876256" y="4653136"/>
            <a:ext cx="936104" cy="3420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a:off x="3347864" y="4671170"/>
            <a:ext cx="936104" cy="3420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Box 2"/>
          <p:cNvSpPr txBox="1"/>
          <p:nvPr/>
        </p:nvSpPr>
        <p:spPr>
          <a:xfrm>
            <a:off x="4355976" y="5679678"/>
            <a:ext cx="2464457" cy="369332"/>
          </a:xfrm>
          <a:prstGeom prst="rect">
            <a:avLst/>
          </a:prstGeom>
          <a:noFill/>
        </p:spPr>
        <p:txBody>
          <a:bodyPr wrap="none" rtlCol="0">
            <a:spAutoFit/>
          </a:bodyPr>
          <a:lstStyle/>
          <a:p>
            <a:r>
              <a:rPr lang="es-ES" b="1" dirty="0" err="1" smtClean="0">
                <a:solidFill>
                  <a:srgbClr val="FF0000"/>
                </a:solidFill>
              </a:rPr>
              <a:t>Acceleration</a:t>
            </a:r>
            <a:r>
              <a:rPr lang="es-ES" b="1" dirty="0" smtClean="0">
                <a:solidFill>
                  <a:srgbClr val="FF0000"/>
                </a:solidFill>
              </a:rPr>
              <a:t> Factor</a:t>
            </a:r>
            <a:r>
              <a:rPr lang="es-ES" b="1" dirty="0"/>
              <a:t> </a:t>
            </a:r>
            <a:r>
              <a:rPr lang="es-ES" b="1" dirty="0">
                <a:solidFill>
                  <a:srgbClr val="FF0000"/>
                </a:solidFill>
              </a:rPr>
              <a:t>≈</a:t>
            </a:r>
            <a:r>
              <a:rPr lang="es-ES" b="1" dirty="0" smtClean="0">
                <a:solidFill>
                  <a:srgbClr val="FF0000"/>
                </a:solidFill>
              </a:rPr>
              <a:t> 9x</a:t>
            </a:r>
            <a:endParaRPr lang="es-ES" b="1" dirty="0">
              <a:solidFill>
                <a:srgbClr val="FF0000"/>
              </a:solidFill>
            </a:endParaRPr>
          </a:p>
        </p:txBody>
      </p:sp>
    </p:spTree>
    <p:extLst>
      <p:ext uri="{BB962C8B-B14F-4D97-AF65-F5344CB8AC3E}">
        <p14:creationId xmlns:p14="http://schemas.microsoft.com/office/powerpoint/2010/main" val="37511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ceneo.pl/data/products/15339535/i-hp-tesla-m2075-a0r41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136118"/>
            <a:ext cx="2222862" cy="222286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21</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Static</a:t>
            </a:r>
            <a:r>
              <a:rPr lang="es-ES" sz="2000" i="1" dirty="0" smtClean="0">
                <a:solidFill>
                  <a:schemeClr val="bg1"/>
                </a:solidFill>
              </a:rPr>
              <a:t> </a:t>
            </a:r>
            <a:r>
              <a:rPr lang="es-ES" sz="2000" i="1" dirty="0" err="1" smtClean="0">
                <a:solidFill>
                  <a:schemeClr val="bg1"/>
                </a:solidFill>
              </a:rPr>
              <a:t>Distribution</a:t>
            </a:r>
            <a:r>
              <a:rPr lang="es-ES" sz="2000" i="1" dirty="0" smtClean="0">
                <a:solidFill>
                  <a:schemeClr val="bg1"/>
                </a:solidFill>
              </a:rPr>
              <a:t> of </a:t>
            </a:r>
            <a:r>
              <a:rPr lang="es-ES" sz="2000" i="1" dirty="0" err="1" smtClean="0">
                <a:solidFill>
                  <a:schemeClr val="bg1"/>
                </a:solidFill>
              </a:rPr>
              <a:t>the</a:t>
            </a:r>
            <a:r>
              <a:rPr lang="es-ES" sz="2000" i="1" dirty="0" smtClean="0">
                <a:solidFill>
                  <a:schemeClr val="bg1"/>
                </a:solidFill>
              </a:rPr>
              <a:t> load</a:t>
            </a:r>
            <a:endParaRPr lang="es-ES" sz="2000" dirty="0" smtClean="0">
              <a:solidFill>
                <a:schemeClr val="bg1"/>
              </a:solidFill>
            </a:endParaRPr>
          </a:p>
        </p:txBody>
      </p:sp>
      <p:sp>
        <p:nvSpPr>
          <p:cNvPr id="2" name="TextBox 1"/>
          <p:cNvSpPr txBox="1"/>
          <p:nvPr/>
        </p:nvSpPr>
        <p:spPr>
          <a:xfrm>
            <a:off x="459296" y="1772816"/>
            <a:ext cx="8404919" cy="3170099"/>
          </a:xfrm>
          <a:prstGeom prst="rect">
            <a:avLst/>
          </a:prstGeom>
          <a:noFill/>
        </p:spPr>
        <p:txBody>
          <a:bodyPr wrap="square" rtlCol="0">
            <a:spAutoFit/>
          </a:bodyPr>
          <a:lstStyle/>
          <a:p>
            <a:endParaRPr lang="es-ES" dirty="0" smtClean="0"/>
          </a:p>
          <a:p>
            <a:endParaRPr lang="es-ES" dirty="0"/>
          </a:p>
          <a:p>
            <a:endParaRPr lang="es-ES" dirty="0" smtClean="0"/>
          </a:p>
          <a:p>
            <a:endParaRPr lang="es-ES" dirty="0"/>
          </a:p>
          <a:p>
            <a:endParaRPr lang="es-ES" dirty="0"/>
          </a:p>
          <a:p>
            <a:pPr algn="ctr"/>
            <a:r>
              <a:rPr lang="es-ES" sz="2000" b="1" dirty="0" err="1" smtClean="0"/>
              <a:t>Heterogeneous</a:t>
            </a:r>
            <a:r>
              <a:rPr lang="es-ES" sz="2000" b="1" dirty="0" smtClean="0"/>
              <a:t> data </a:t>
            </a:r>
            <a:r>
              <a:rPr lang="es-ES" sz="2000" b="1" dirty="0" err="1" smtClean="0"/>
              <a:t>partition</a:t>
            </a:r>
            <a:r>
              <a:rPr lang="es-ES" sz="2000" b="1" dirty="0" smtClean="0"/>
              <a:t> = t. CPU/ t. GPU </a:t>
            </a:r>
            <a:r>
              <a:rPr lang="es-ES" sz="2000" b="1" dirty="0"/>
              <a:t>≈ </a:t>
            </a:r>
            <a:r>
              <a:rPr lang="es-ES" sz="2000" b="1" dirty="0" smtClean="0"/>
              <a:t>10 </a:t>
            </a:r>
            <a:endParaRPr lang="es-ES" sz="2000" b="1" dirty="0"/>
          </a:p>
          <a:p>
            <a:endParaRPr lang="es-ES" dirty="0" smtClean="0"/>
          </a:p>
          <a:p>
            <a:endParaRPr lang="es-ES" dirty="0" smtClean="0"/>
          </a:p>
          <a:p>
            <a:endParaRPr lang="es-ES" dirty="0"/>
          </a:p>
          <a:p>
            <a:r>
              <a:rPr lang="es-ES" dirty="0" smtClean="0"/>
              <a:t>           CPU: Load                                                                                  GPU: 10*Load</a:t>
            </a:r>
            <a:endParaRPr lang="es-ES" dirty="0"/>
          </a:p>
          <a:p>
            <a:endParaRPr lang="es-ES" dirty="0"/>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pic>
        <p:nvPicPr>
          <p:cNvPr id="1028" name="Picture 4" descr="http://www.bull.es/news/Images/bullx-imag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44" y="4725144"/>
            <a:ext cx="29337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51 Rectángulo redondeado"/>
          <p:cNvSpPr>
            <a:spLocks noChangeAspect="1"/>
          </p:cNvSpPr>
          <p:nvPr/>
        </p:nvSpPr>
        <p:spPr>
          <a:xfrm>
            <a:off x="799319" y="1124744"/>
            <a:ext cx="8064896" cy="1800200"/>
          </a:xfrm>
          <a:prstGeom prst="roundRect">
            <a:avLst/>
          </a:prstGeom>
          <a:solidFill>
            <a:schemeClr val="bg1">
              <a:lumMod val="95000"/>
            </a:schemeClr>
          </a:solidFill>
          <a:ln w="15875">
            <a:solidFill>
              <a:schemeClr val="tx1">
                <a:lumMod val="50000"/>
                <a:lumOff val="50000"/>
              </a:schemeClr>
            </a:solidFill>
          </a:ln>
          <a:effectLst>
            <a:outerShdw blurRad="50800" dist="63500" dir="2700000" algn="tl" rotWithShape="0">
              <a:schemeClr val="tx1">
                <a:lumMod val="65000"/>
                <a:lumOff val="3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err="1">
                <a:solidFill>
                  <a:schemeClr val="tx1"/>
                </a:solidFill>
              </a:rPr>
              <a:t>Static</a:t>
            </a:r>
            <a:r>
              <a:rPr lang="es-ES" b="1" dirty="0">
                <a:solidFill>
                  <a:schemeClr val="tx1"/>
                </a:solidFill>
              </a:rPr>
              <a:t> </a:t>
            </a:r>
            <a:r>
              <a:rPr lang="en-US" b="1" dirty="0">
                <a:solidFill>
                  <a:schemeClr val="tx1"/>
                </a:solidFill>
              </a:rPr>
              <a:t>workload balance scheduling has been considered </a:t>
            </a:r>
            <a:r>
              <a:rPr lang="en-US" dirty="0">
                <a:solidFill>
                  <a:schemeClr val="tx1"/>
                </a:solidFill>
                <a:sym typeface="Wingdings" pitchFamily="2" charset="2"/>
              </a:rPr>
              <a:t></a:t>
            </a:r>
            <a:endParaRPr lang="en-US" dirty="0">
              <a:solidFill>
                <a:schemeClr val="tx1"/>
              </a:solidFill>
            </a:endParaRPr>
          </a:p>
          <a:p>
            <a:r>
              <a:rPr lang="en-US" dirty="0">
                <a:solidFill>
                  <a:schemeClr val="tx1"/>
                </a:solidFill>
              </a:rPr>
              <a:t>The application workload is known at compile time and it fixed during the</a:t>
            </a:r>
          </a:p>
          <a:p>
            <a:r>
              <a:rPr lang="en-US" dirty="0">
                <a:solidFill>
                  <a:schemeClr val="tx1"/>
                </a:solidFill>
              </a:rPr>
              <a:t>execution. So, the distribution between the different processes can be done</a:t>
            </a:r>
          </a:p>
          <a:p>
            <a:r>
              <a:rPr lang="es-ES" dirty="0">
                <a:solidFill>
                  <a:schemeClr val="tx1"/>
                </a:solidFill>
              </a:rPr>
              <a:t>at compile time.</a:t>
            </a:r>
          </a:p>
          <a:p>
            <a:pPr marL="285750" indent="-285750">
              <a:buFont typeface="Arial" pitchFamily="34" charset="0"/>
              <a:buChar char="•"/>
            </a:pPr>
            <a:endParaRPr lang="en-US" dirty="0">
              <a:solidFill>
                <a:schemeClr val="tx1"/>
              </a:solidFill>
              <a:sym typeface="Wingdings" pitchFamily="2" charset="2"/>
            </a:endParaRPr>
          </a:p>
        </p:txBody>
      </p:sp>
      <p:sp>
        <p:nvSpPr>
          <p:cNvPr id="11"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7 Elipse"/>
          <p:cNvSpPr/>
          <p:nvPr/>
        </p:nvSpPr>
        <p:spPr>
          <a:xfrm>
            <a:off x="1043608"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3"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4"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5"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6"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7" name="21 Elipse"/>
          <p:cNvSpPr/>
          <p:nvPr/>
        </p:nvSpPr>
        <p:spPr>
          <a:xfrm>
            <a:off x="118762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extLst>
      <p:ext uri="{BB962C8B-B14F-4D97-AF65-F5344CB8AC3E}">
        <p14:creationId xmlns:p14="http://schemas.microsoft.com/office/powerpoint/2010/main" val="1909257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22</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Results</a:t>
            </a:r>
            <a:r>
              <a:rPr lang="es-ES" sz="2000" i="1" dirty="0" smtClean="0">
                <a:solidFill>
                  <a:schemeClr val="bg1"/>
                </a:solidFill>
              </a:rPr>
              <a:t> (IV)</a:t>
            </a:r>
            <a:endParaRPr lang="es-ES" sz="2000" dirty="0" smtClean="0">
              <a:solidFill>
                <a:schemeClr val="bg1"/>
              </a:solidFill>
            </a:endParaRPr>
          </a:p>
        </p:txBody>
      </p:sp>
      <p:sp>
        <p:nvSpPr>
          <p:cNvPr id="36"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sp>
        <p:nvSpPr>
          <p:cNvPr id="10"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1" name="27 Elipse"/>
          <p:cNvSpPr/>
          <p:nvPr/>
        </p:nvSpPr>
        <p:spPr>
          <a:xfrm>
            <a:off x="1187624"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3"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4"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5" name="21 Elipse"/>
          <p:cNvSpPr/>
          <p:nvPr/>
        </p:nvSpPr>
        <p:spPr>
          <a:xfrm>
            <a:off x="10519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7"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6" name="TextBox 5"/>
          <p:cNvSpPr txBox="1"/>
          <p:nvPr/>
        </p:nvSpPr>
        <p:spPr>
          <a:xfrm>
            <a:off x="0" y="1663933"/>
            <a:ext cx="8987525" cy="646331"/>
          </a:xfrm>
          <a:prstGeom prst="rect">
            <a:avLst/>
          </a:prstGeom>
          <a:noFill/>
        </p:spPr>
        <p:txBody>
          <a:bodyPr wrap="none" rtlCol="0">
            <a:spAutoFit/>
          </a:bodyPr>
          <a:lstStyle/>
          <a:p>
            <a:r>
              <a:rPr lang="es-ES" b="1" dirty="0" err="1" smtClean="0">
                <a:solidFill>
                  <a:srgbClr val="3366FF"/>
                </a:solidFill>
              </a:rPr>
              <a:t>Table</a:t>
            </a:r>
            <a:r>
              <a:rPr lang="es-ES" b="1" dirty="0" smtClean="0">
                <a:solidFill>
                  <a:srgbClr val="3366FF"/>
                </a:solidFill>
              </a:rPr>
              <a:t>: </a:t>
            </a:r>
            <a:r>
              <a:rPr lang="es-ES" b="1" dirty="0" err="1" smtClean="0">
                <a:solidFill>
                  <a:srgbClr val="3366FF"/>
                </a:solidFill>
              </a:rPr>
              <a:t>Profiling</a:t>
            </a:r>
            <a:r>
              <a:rPr lang="es-ES" b="1" dirty="0" smtClean="0">
                <a:solidFill>
                  <a:srgbClr val="3366FF"/>
                </a:solidFill>
              </a:rPr>
              <a:t> of </a:t>
            </a:r>
            <a:r>
              <a:rPr lang="es-ES" b="1" dirty="0" err="1" smtClean="0">
                <a:solidFill>
                  <a:srgbClr val="3366FF"/>
                </a:solidFill>
              </a:rPr>
              <a:t>the</a:t>
            </a:r>
            <a:r>
              <a:rPr lang="es-ES" b="1" dirty="0" smtClean="0">
                <a:solidFill>
                  <a:srgbClr val="3366FF"/>
                </a:solidFill>
              </a:rPr>
              <a:t> </a:t>
            </a:r>
            <a:r>
              <a:rPr lang="es-ES" b="1" dirty="0" err="1" smtClean="0">
                <a:solidFill>
                  <a:srgbClr val="3366FF"/>
                </a:solidFill>
              </a:rPr>
              <a:t>resolution</a:t>
            </a:r>
            <a:r>
              <a:rPr lang="es-ES" b="1" dirty="0" smtClean="0">
                <a:solidFill>
                  <a:srgbClr val="3366FF"/>
                </a:solidFill>
              </a:rPr>
              <a:t> of 1000 </a:t>
            </a:r>
            <a:r>
              <a:rPr lang="es-ES" b="1" dirty="0" err="1" smtClean="0">
                <a:solidFill>
                  <a:srgbClr val="3366FF"/>
                </a:solidFill>
              </a:rPr>
              <a:t>iterations</a:t>
            </a:r>
            <a:r>
              <a:rPr lang="es-ES" b="1" dirty="0" smtClean="0">
                <a:solidFill>
                  <a:srgbClr val="3366FF"/>
                </a:solidFill>
              </a:rPr>
              <a:t> of </a:t>
            </a:r>
            <a:r>
              <a:rPr lang="es-ES" b="1" dirty="0" err="1" smtClean="0">
                <a:solidFill>
                  <a:srgbClr val="3366FF"/>
                </a:solidFill>
              </a:rPr>
              <a:t>the</a:t>
            </a:r>
            <a:r>
              <a:rPr lang="es-ES" b="1" dirty="0" smtClean="0">
                <a:solidFill>
                  <a:srgbClr val="3366FF"/>
                </a:solidFill>
              </a:rPr>
              <a:t> BCG </a:t>
            </a:r>
            <a:r>
              <a:rPr lang="es-ES" b="1" dirty="0" err="1" smtClean="0">
                <a:solidFill>
                  <a:srgbClr val="3366FF"/>
                </a:solidFill>
              </a:rPr>
              <a:t>based</a:t>
            </a:r>
            <a:r>
              <a:rPr lang="es-ES" b="1" dirty="0" smtClean="0">
                <a:solidFill>
                  <a:srgbClr val="3366FF"/>
                </a:solidFill>
              </a:rPr>
              <a:t> </a:t>
            </a:r>
            <a:r>
              <a:rPr lang="es-ES" b="1" dirty="0" err="1" smtClean="0">
                <a:solidFill>
                  <a:srgbClr val="3366FF"/>
                </a:solidFill>
              </a:rPr>
              <a:t>on</a:t>
            </a:r>
            <a:r>
              <a:rPr lang="es-ES" b="1" dirty="0" smtClean="0">
                <a:solidFill>
                  <a:srgbClr val="3366FF"/>
                </a:solidFill>
              </a:rPr>
              <a:t> Helmholtz </a:t>
            </a:r>
            <a:r>
              <a:rPr lang="es-ES" b="1" dirty="0" err="1" smtClean="0">
                <a:solidFill>
                  <a:srgbClr val="3366FF"/>
                </a:solidFill>
              </a:rPr>
              <a:t>using</a:t>
            </a:r>
            <a:r>
              <a:rPr lang="es-ES" b="1" dirty="0" smtClean="0">
                <a:solidFill>
                  <a:srgbClr val="3366FF"/>
                </a:solidFill>
              </a:rPr>
              <a:t> </a:t>
            </a:r>
            <a:r>
              <a:rPr lang="es-ES" b="1" dirty="0" err="1" smtClean="0">
                <a:solidFill>
                  <a:srgbClr val="3366FF"/>
                </a:solidFill>
              </a:rPr>
              <a:t>our</a:t>
            </a:r>
            <a:endParaRPr lang="es-ES" b="1" dirty="0" smtClean="0">
              <a:solidFill>
                <a:srgbClr val="3366FF"/>
              </a:solidFill>
            </a:endParaRPr>
          </a:p>
          <a:p>
            <a:r>
              <a:rPr lang="es-ES" b="1" dirty="0" err="1" smtClean="0">
                <a:solidFill>
                  <a:srgbClr val="FF0000"/>
                </a:solidFill>
              </a:rPr>
              <a:t>Heterogeneous</a:t>
            </a:r>
            <a:r>
              <a:rPr lang="es-ES" b="1" dirty="0" smtClean="0">
                <a:solidFill>
                  <a:srgbClr val="3366FF"/>
                </a:solidFill>
              </a:rPr>
              <a:t> </a:t>
            </a:r>
            <a:r>
              <a:rPr lang="es-ES" b="1" dirty="0" err="1" smtClean="0">
                <a:solidFill>
                  <a:srgbClr val="3366FF"/>
                </a:solidFill>
              </a:rPr>
              <a:t>approach</a:t>
            </a:r>
            <a:r>
              <a:rPr lang="es-ES" b="1" dirty="0" smtClean="0">
                <a:solidFill>
                  <a:srgbClr val="3366FF"/>
                </a:solidFill>
              </a:rPr>
              <a:t> </a:t>
            </a:r>
            <a:r>
              <a:rPr lang="es-ES" b="1" dirty="0" err="1" smtClean="0">
                <a:solidFill>
                  <a:srgbClr val="3366FF"/>
                </a:solidFill>
              </a:rPr>
              <a:t>with</a:t>
            </a:r>
            <a:r>
              <a:rPr lang="es-ES" b="1" dirty="0" smtClean="0">
                <a:solidFill>
                  <a:srgbClr val="3366FF"/>
                </a:solidFill>
              </a:rPr>
              <a:t> </a:t>
            </a:r>
            <a:r>
              <a:rPr lang="es-ES" b="1" dirty="0" err="1" smtClean="0">
                <a:solidFill>
                  <a:srgbClr val="3366FF"/>
                </a:solidFill>
              </a:rPr>
              <a:t>three</a:t>
            </a:r>
            <a:r>
              <a:rPr lang="es-ES" b="1" dirty="0" smtClean="0">
                <a:solidFill>
                  <a:srgbClr val="3366FF"/>
                </a:solidFill>
              </a:rPr>
              <a:t> </a:t>
            </a:r>
            <a:r>
              <a:rPr lang="es-ES" b="1" dirty="0" err="1" smtClean="0">
                <a:solidFill>
                  <a:srgbClr val="3366FF"/>
                </a:solidFill>
              </a:rPr>
              <a:t>diferent</a:t>
            </a:r>
            <a:r>
              <a:rPr lang="es-ES" b="1" dirty="0" smtClean="0">
                <a:solidFill>
                  <a:srgbClr val="3366FF"/>
                </a:solidFill>
              </a:rPr>
              <a:t> </a:t>
            </a:r>
            <a:r>
              <a:rPr lang="es-ES" b="1" dirty="0" err="1" smtClean="0">
                <a:solidFill>
                  <a:srgbClr val="3366FF"/>
                </a:solidFill>
              </a:rPr>
              <a:t>configurations</a:t>
            </a:r>
            <a:r>
              <a:rPr lang="es-ES" b="1" dirty="0" smtClean="0">
                <a:solidFill>
                  <a:srgbClr val="3366FF"/>
                </a:solidFill>
              </a:rPr>
              <a:t> of MPI and GPU </a:t>
            </a:r>
            <a:r>
              <a:rPr lang="es-ES" b="1" dirty="0" err="1" smtClean="0">
                <a:solidFill>
                  <a:srgbClr val="3366FF"/>
                </a:solidFill>
              </a:rPr>
              <a:t>processes</a:t>
            </a:r>
            <a:r>
              <a:rPr lang="es-ES" b="1" dirty="0" smtClean="0">
                <a:solidFill>
                  <a:srgbClr val="3366FF"/>
                </a:solidFill>
              </a:rPr>
              <a:t>. </a:t>
            </a:r>
            <a:endParaRPr lang="es-ES" b="1" dirty="0">
              <a:solidFill>
                <a:srgbClr val="3366FF"/>
              </a:solidFill>
            </a:endParaRPr>
          </a:p>
        </p:txBody>
      </p:sp>
      <p:sp>
        <p:nvSpPr>
          <p:cNvPr id="20" name="TextBox 19"/>
          <p:cNvSpPr txBox="1"/>
          <p:nvPr/>
        </p:nvSpPr>
        <p:spPr>
          <a:xfrm>
            <a:off x="179512" y="2536237"/>
            <a:ext cx="3989425" cy="369332"/>
          </a:xfrm>
          <a:prstGeom prst="rect">
            <a:avLst/>
          </a:prstGeom>
          <a:noFill/>
          <a:ln>
            <a:solidFill>
              <a:srgbClr val="FFC000"/>
            </a:solidFill>
          </a:ln>
        </p:spPr>
        <p:txBody>
          <a:bodyPr wrap="none" rtlCol="0">
            <a:spAutoFit/>
          </a:bodyPr>
          <a:lstStyle/>
          <a:p>
            <a:r>
              <a:rPr lang="es-ES" dirty="0" err="1" smtClean="0"/>
              <a:t>Memory</a:t>
            </a:r>
            <a:r>
              <a:rPr lang="es-ES" dirty="0" smtClean="0"/>
              <a:t> of </a:t>
            </a:r>
            <a:r>
              <a:rPr lang="es-ES" dirty="0" err="1" smtClean="0"/>
              <a:t>the</a:t>
            </a:r>
            <a:r>
              <a:rPr lang="es-ES" dirty="0" smtClean="0"/>
              <a:t> GPU </a:t>
            </a:r>
            <a:r>
              <a:rPr lang="es-ES" dirty="0" err="1" smtClean="0"/>
              <a:t>is</a:t>
            </a:r>
            <a:r>
              <a:rPr lang="es-ES" dirty="0" smtClean="0"/>
              <a:t> </a:t>
            </a:r>
            <a:r>
              <a:rPr lang="es-ES" dirty="0" err="1" smtClean="0"/>
              <a:t>the</a:t>
            </a:r>
            <a:r>
              <a:rPr lang="es-ES" dirty="0" smtClean="0"/>
              <a:t> </a:t>
            </a:r>
            <a:r>
              <a:rPr lang="es-ES" dirty="0" err="1" smtClean="0"/>
              <a:t>limiting</a:t>
            </a:r>
            <a:r>
              <a:rPr lang="es-ES" dirty="0" smtClean="0"/>
              <a:t> factor</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03" y="3197224"/>
            <a:ext cx="8619684" cy="311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0" y="5733256"/>
            <a:ext cx="9180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928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rPr>
              <a:pPr/>
              <a:t>23</a:t>
            </a:fld>
            <a:endParaRPr lang="es-ES" b="1" dirty="0">
              <a:solidFill>
                <a:schemeClr val="tx1"/>
              </a:solidFill>
            </a:endParaRPr>
          </a:p>
        </p:txBody>
      </p:sp>
      <p:sp>
        <p:nvSpPr>
          <p:cNvPr id="40" name="39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7"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Results</a:t>
            </a:r>
            <a:r>
              <a:rPr lang="es-ES" sz="2000" i="1" dirty="0" smtClean="0">
                <a:solidFill>
                  <a:schemeClr val="bg1"/>
                </a:solidFill>
              </a:rPr>
              <a:t> (V)</a:t>
            </a:r>
            <a:endParaRPr lang="es-ES" sz="2000" dirty="0" smtClean="0">
              <a:solidFill>
                <a:schemeClr val="bg1"/>
              </a:solidFill>
            </a:endParaRPr>
          </a:p>
        </p:txBody>
      </p:sp>
      <p:graphicFrame>
        <p:nvGraphicFramePr>
          <p:cNvPr id="9" name="1 Gráfico"/>
          <p:cNvGraphicFramePr>
            <a:graphicFrameLocks/>
          </p:cNvGraphicFramePr>
          <p:nvPr>
            <p:extLst>
              <p:ext uri="{D42A27DB-BD31-4B8C-83A1-F6EECF244321}">
                <p14:modId xmlns:p14="http://schemas.microsoft.com/office/powerpoint/2010/main" val="1419319873"/>
              </p:ext>
            </p:extLst>
          </p:nvPr>
        </p:nvGraphicFramePr>
        <p:xfrm>
          <a:off x="2051720" y="2997474"/>
          <a:ext cx="5789839" cy="31065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79512" y="1213008"/>
            <a:ext cx="8712968" cy="646331"/>
          </a:xfrm>
          <a:prstGeom prst="rect">
            <a:avLst/>
          </a:prstGeom>
        </p:spPr>
        <p:txBody>
          <a:bodyPr wrap="square">
            <a:spAutoFit/>
          </a:bodyPr>
          <a:lstStyle/>
          <a:p>
            <a:r>
              <a:rPr lang="es-ES" b="1" dirty="0" err="1" smtClean="0">
                <a:solidFill>
                  <a:srgbClr val="3366FF"/>
                </a:solidFill>
              </a:rPr>
              <a:t>Runtime</a:t>
            </a:r>
            <a:r>
              <a:rPr lang="es-ES" b="1" dirty="0" smtClean="0">
                <a:solidFill>
                  <a:srgbClr val="3366FF"/>
                </a:solidFill>
              </a:rPr>
              <a:t> </a:t>
            </a:r>
            <a:r>
              <a:rPr lang="es-ES" b="1" dirty="0" err="1" smtClean="0">
                <a:solidFill>
                  <a:srgbClr val="3366FF"/>
                </a:solidFill>
              </a:rPr>
              <a:t>executions</a:t>
            </a:r>
            <a:r>
              <a:rPr lang="es-ES" b="1" dirty="0" smtClean="0">
                <a:solidFill>
                  <a:srgbClr val="3366FF"/>
                </a:solidFill>
              </a:rPr>
              <a:t> (s)  </a:t>
            </a:r>
            <a:r>
              <a:rPr lang="es-ES" b="1" dirty="0">
                <a:solidFill>
                  <a:srgbClr val="3366FF"/>
                </a:solidFill>
              </a:rPr>
              <a:t>of 1000 </a:t>
            </a:r>
            <a:r>
              <a:rPr lang="es-ES" b="1" dirty="0" err="1">
                <a:solidFill>
                  <a:srgbClr val="3366FF"/>
                </a:solidFill>
              </a:rPr>
              <a:t>iterations</a:t>
            </a:r>
            <a:r>
              <a:rPr lang="es-ES" b="1" dirty="0">
                <a:solidFill>
                  <a:srgbClr val="3366FF"/>
                </a:solidFill>
              </a:rPr>
              <a:t> of </a:t>
            </a:r>
            <a:r>
              <a:rPr lang="es-ES" b="1" dirty="0" err="1">
                <a:solidFill>
                  <a:srgbClr val="3366FF"/>
                </a:solidFill>
              </a:rPr>
              <a:t>the</a:t>
            </a:r>
            <a:r>
              <a:rPr lang="es-ES" b="1" dirty="0">
                <a:solidFill>
                  <a:srgbClr val="3366FF"/>
                </a:solidFill>
              </a:rPr>
              <a:t> BCG </a:t>
            </a:r>
            <a:r>
              <a:rPr lang="es-ES" b="1" dirty="0" err="1">
                <a:solidFill>
                  <a:srgbClr val="3366FF"/>
                </a:solidFill>
              </a:rPr>
              <a:t>based</a:t>
            </a:r>
            <a:r>
              <a:rPr lang="es-ES" b="1" dirty="0">
                <a:solidFill>
                  <a:srgbClr val="3366FF"/>
                </a:solidFill>
              </a:rPr>
              <a:t> </a:t>
            </a:r>
            <a:r>
              <a:rPr lang="es-ES" b="1" dirty="0" err="1">
                <a:solidFill>
                  <a:srgbClr val="3366FF"/>
                </a:solidFill>
              </a:rPr>
              <a:t>on</a:t>
            </a:r>
            <a:r>
              <a:rPr lang="es-ES" b="1" dirty="0">
                <a:solidFill>
                  <a:srgbClr val="3366FF"/>
                </a:solidFill>
              </a:rPr>
              <a:t> Helmholtz </a:t>
            </a:r>
            <a:r>
              <a:rPr lang="es-ES" b="1" dirty="0" err="1">
                <a:solidFill>
                  <a:srgbClr val="3366FF"/>
                </a:solidFill>
              </a:rPr>
              <a:t>using</a:t>
            </a:r>
            <a:r>
              <a:rPr lang="es-ES" b="1" dirty="0">
                <a:solidFill>
                  <a:srgbClr val="3366FF"/>
                </a:solidFill>
              </a:rPr>
              <a:t> </a:t>
            </a:r>
            <a:r>
              <a:rPr lang="es-ES" b="1" dirty="0" err="1">
                <a:solidFill>
                  <a:srgbClr val="3366FF"/>
                </a:solidFill>
              </a:rPr>
              <a:t>our</a:t>
            </a:r>
            <a:endParaRPr lang="es-ES" b="1" dirty="0">
              <a:solidFill>
                <a:srgbClr val="3366FF"/>
              </a:solidFill>
            </a:endParaRPr>
          </a:p>
          <a:p>
            <a:r>
              <a:rPr lang="es-ES" b="1" dirty="0" err="1">
                <a:solidFill>
                  <a:srgbClr val="FF0000"/>
                </a:solidFill>
              </a:rPr>
              <a:t>Heterogeneous</a:t>
            </a:r>
            <a:r>
              <a:rPr lang="es-ES" b="1" dirty="0">
                <a:solidFill>
                  <a:srgbClr val="3366FF"/>
                </a:solidFill>
              </a:rPr>
              <a:t> </a:t>
            </a:r>
            <a:r>
              <a:rPr lang="es-ES" b="1" dirty="0" err="1">
                <a:solidFill>
                  <a:srgbClr val="3366FF"/>
                </a:solidFill>
              </a:rPr>
              <a:t>approach</a:t>
            </a:r>
            <a:r>
              <a:rPr lang="es-ES" b="1" dirty="0">
                <a:solidFill>
                  <a:srgbClr val="3366FF"/>
                </a:solidFill>
              </a:rPr>
              <a:t> </a:t>
            </a:r>
            <a:r>
              <a:rPr lang="es-ES" b="1" dirty="0" smtClean="0">
                <a:solidFill>
                  <a:srgbClr val="3366FF"/>
                </a:solidFill>
              </a:rPr>
              <a:t> (4GPUs + 8 </a:t>
            </a:r>
            <a:r>
              <a:rPr lang="es-ES" b="1" dirty="0" err="1" smtClean="0">
                <a:solidFill>
                  <a:srgbClr val="3366FF"/>
                </a:solidFill>
              </a:rPr>
              <a:t>MPIs</a:t>
            </a:r>
            <a:r>
              <a:rPr lang="es-ES" b="1" dirty="0" smtClean="0">
                <a:solidFill>
                  <a:srgbClr val="3366FF"/>
                </a:solidFill>
              </a:rPr>
              <a:t>) and 4 GPU </a:t>
            </a:r>
            <a:r>
              <a:rPr lang="es-ES" b="1" dirty="0" err="1">
                <a:solidFill>
                  <a:srgbClr val="3366FF"/>
                </a:solidFill>
              </a:rPr>
              <a:t>processes</a:t>
            </a:r>
            <a:r>
              <a:rPr lang="es-ES" b="1" dirty="0">
                <a:solidFill>
                  <a:srgbClr val="3366FF"/>
                </a:solidFill>
              </a:rPr>
              <a:t>. </a:t>
            </a:r>
          </a:p>
        </p:txBody>
      </p:sp>
      <mc:AlternateContent xmlns:mc="http://schemas.openxmlformats.org/markup-compatibility/2006" xmlns:a14="http://schemas.microsoft.com/office/drawing/2010/main">
        <mc:Choice Requires="a14">
          <p:sp>
            <p:nvSpPr>
              <p:cNvPr id="5" name="TextBox 4"/>
              <p:cNvSpPr txBox="1"/>
              <p:nvPr/>
            </p:nvSpPr>
            <p:spPr>
              <a:xfrm>
                <a:off x="6156176" y="2708920"/>
                <a:ext cx="2654766" cy="430887"/>
              </a:xfrm>
              <a:prstGeom prst="rect">
                <a:avLst/>
              </a:prstGeom>
              <a:noFill/>
            </p:spPr>
            <p:txBody>
              <a:bodyPr wrap="none" rtlCol="0">
                <a:spAutoFit/>
              </a:bodyPr>
              <a:lstStyle/>
              <a:p>
                <a:r>
                  <a:rPr lang="es-ES" sz="2200" dirty="0" smtClean="0">
                    <a:solidFill>
                      <a:srgbClr val="FF0000"/>
                    </a:solidFill>
                  </a:rPr>
                  <a:t>Improvement </a:t>
                </a:r>
                <a14:m>
                  <m:oMath xmlns:m="http://schemas.openxmlformats.org/officeDocument/2006/math">
                    <m:r>
                      <a:rPr lang="es-ES" sz="2200" i="1" smtClean="0">
                        <a:solidFill>
                          <a:srgbClr val="FF0000"/>
                        </a:solidFill>
                        <a:latin typeface="Cambria Math"/>
                        <a:ea typeface="Cambria Math"/>
                      </a:rPr>
                      <m:t>≈</m:t>
                    </m:r>
                    <m:r>
                      <a:rPr lang="es-ES" sz="2200" b="0" i="1" smtClean="0">
                        <a:solidFill>
                          <a:srgbClr val="FF0000"/>
                        </a:solidFill>
                        <a:latin typeface="Cambria Math"/>
                        <a:ea typeface="Cambria Math"/>
                      </a:rPr>
                      <m:t>10%</m:t>
                    </m:r>
                  </m:oMath>
                </a14:m>
                <a:endParaRPr lang="es-ES" sz="2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56176" y="2708920"/>
                <a:ext cx="2654766" cy="430887"/>
              </a:xfrm>
              <a:prstGeom prst="rect">
                <a:avLst/>
              </a:prstGeom>
              <a:blipFill rotWithShape="1">
                <a:blip r:embed="rId4"/>
                <a:stretch>
                  <a:fillRect l="-2989" t="-8451" r="-4368" b="-26761"/>
                </a:stretch>
              </a:blipFill>
            </p:spPr>
            <p:txBody>
              <a:bodyPr/>
              <a:lstStyle/>
              <a:p>
                <a:r>
                  <a:rPr lang="es-ES">
                    <a:noFill/>
                  </a:rPr>
                  <a:t> </a:t>
                </a:r>
              </a:p>
            </p:txBody>
          </p:sp>
        </mc:Fallback>
      </mc:AlternateContent>
      <p:sp>
        <p:nvSpPr>
          <p:cNvPr id="6" name="TextBox 5"/>
          <p:cNvSpPr txBox="1"/>
          <p:nvPr/>
        </p:nvSpPr>
        <p:spPr>
          <a:xfrm rot="16200000">
            <a:off x="1187624" y="3933056"/>
            <a:ext cx="1264577" cy="369332"/>
          </a:xfrm>
          <a:prstGeom prst="rect">
            <a:avLst/>
          </a:prstGeom>
          <a:noFill/>
        </p:spPr>
        <p:txBody>
          <a:bodyPr wrap="none" rtlCol="0">
            <a:spAutoFit/>
          </a:bodyPr>
          <a:lstStyle/>
          <a:p>
            <a:r>
              <a:rPr lang="es-ES" dirty="0" err="1" smtClean="0"/>
              <a:t>Runtime</a:t>
            </a:r>
            <a:r>
              <a:rPr lang="es-ES" dirty="0" smtClean="0"/>
              <a:t> (s)</a:t>
            </a:r>
            <a:endParaRPr lang="es-ES" dirty="0"/>
          </a:p>
        </p:txBody>
      </p:sp>
      <p:sp>
        <p:nvSpPr>
          <p:cNvPr id="1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sp>
        <p:nvSpPr>
          <p:cNvPr id="14" name="27 Elipse"/>
          <p:cNvSpPr/>
          <p:nvPr/>
        </p:nvSpPr>
        <p:spPr>
          <a:xfrm>
            <a:off x="1331640"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5"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6" name="21 Elipse"/>
          <p:cNvSpPr/>
          <p:nvPr/>
        </p:nvSpPr>
        <p:spPr>
          <a:xfrm>
            <a:off x="8995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7"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9" name="21 Elipse"/>
          <p:cNvSpPr/>
          <p:nvPr/>
        </p:nvSpPr>
        <p:spPr>
          <a:xfrm>
            <a:off x="4759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20"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21" name="21 Elipse"/>
          <p:cNvSpPr/>
          <p:nvPr/>
        </p:nvSpPr>
        <p:spPr>
          <a:xfrm>
            <a:off x="104360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22" name="21 Elipse"/>
          <p:cNvSpPr/>
          <p:nvPr/>
        </p:nvSpPr>
        <p:spPr>
          <a:xfrm>
            <a:off x="118762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extLst>
      <p:ext uri="{BB962C8B-B14F-4D97-AF65-F5344CB8AC3E}">
        <p14:creationId xmlns:p14="http://schemas.microsoft.com/office/powerpoint/2010/main" val="415083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rPr>
              <a:pPr/>
              <a:t>24</a:t>
            </a:fld>
            <a:endParaRPr lang="es-ES" b="1" dirty="0">
              <a:solidFill>
                <a:schemeClr val="tx1"/>
              </a:solidFill>
            </a:endParaRPr>
          </a:p>
        </p:txBody>
      </p:sp>
      <p:sp>
        <p:nvSpPr>
          <p:cNvPr id="40" name="39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2" name="41 CuadroTexto"/>
          <p:cNvSpPr txBox="1"/>
          <p:nvPr/>
        </p:nvSpPr>
        <p:spPr>
          <a:xfrm>
            <a:off x="429924" y="1543077"/>
            <a:ext cx="8856984" cy="2400657"/>
          </a:xfrm>
          <a:prstGeom prst="rect">
            <a:avLst/>
          </a:prstGeom>
          <a:noFill/>
        </p:spPr>
        <p:txBody>
          <a:bodyPr wrap="square" rtlCol="0">
            <a:spAutoFit/>
          </a:bodyPr>
          <a:lstStyle/>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Introduction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Algorithm</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Multi-GPU </a:t>
            </a:r>
            <a:r>
              <a:rPr lang="es-ES" sz="2000" dirty="0" err="1" smtClean="0">
                <a:solidFill>
                  <a:srgbClr val="0000A2"/>
                </a:solidFill>
                <a:effectLst>
                  <a:outerShdw blurRad="38100" dist="38100" dir="2700000" algn="tl">
                    <a:srgbClr val="000000">
                      <a:alpha val="43137"/>
                    </a:srgbClr>
                  </a:outerShdw>
                </a:effectLst>
              </a:rPr>
              <a:t>approach</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Implementation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Performance Evaluation</a:t>
            </a: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Conclusions</a:t>
            </a:r>
            <a:r>
              <a:rPr lang="es-ES" sz="2000" dirty="0" smtClean="0">
                <a:solidFill>
                  <a:srgbClr val="0000A2"/>
                </a:solidFill>
                <a:effectLst>
                  <a:outerShdw blurRad="38100" dist="38100" dir="2700000" algn="tl">
                    <a:srgbClr val="000000">
                      <a:alpha val="43137"/>
                    </a:srgbClr>
                  </a:outerShdw>
                </a:effectLst>
              </a:rPr>
              <a:t> and </a:t>
            </a:r>
            <a:r>
              <a:rPr lang="es-ES" sz="2000" dirty="0" err="1" smtClean="0">
                <a:solidFill>
                  <a:srgbClr val="0000A2"/>
                </a:solidFill>
                <a:effectLst>
                  <a:outerShdw blurRad="38100" dist="38100" dir="2700000" algn="tl">
                    <a:srgbClr val="000000">
                      <a:alpha val="43137"/>
                    </a:srgbClr>
                  </a:outerShdw>
                </a:effectLst>
              </a:rPr>
              <a:t>Future</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works</a:t>
            </a:r>
            <a:endParaRPr lang="es-ES" sz="2000" dirty="0">
              <a:solidFill>
                <a:srgbClr val="0000A2"/>
              </a:solidFill>
              <a:effectLst>
                <a:outerShdw blurRad="38100" dist="38100" dir="2700000" algn="tl">
                  <a:srgbClr val="000000">
                    <a:alpha val="43137"/>
                  </a:srgbClr>
                </a:outerShdw>
              </a:effectLst>
            </a:endParaRPr>
          </a:p>
        </p:txBody>
      </p:sp>
      <p:sp>
        <p:nvSpPr>
          <p:cNvPr id="41" name="40 CuadroTexto"/>
          <p:cNvSpPr txBox="1"/>
          <p:nvPr/>
        </p:nvSpPr>
        <p:spPr>
          <a:xfrm>
            <a:off x="179512" y="436602"/>
            <a:ext cx="2232248" cy="400110"/>
          </a:xfrm>
          <a:prstGeom prst="rect">
            <a:avLst/>
          </a:prstGeom>
          <a:noFill/>
        </p:spPr>
        <p:txBody>
          <a:bodyPr wrap="square" rtlCol="0">
            <a:spAutoFit/>
          </a:bodyPr>
          <a:lstStyle/>
          <a:p>
            <a:r>
              <a:rPr lang="es-ES" sz="2000" i="1" dirty="0" err="1" smtClean="0">
                <a:solidFill>
                  <a:schemeClr val="bg1"/>
                </a:solidFill>
              </a:rPr>
              <a:t>Outline</a:t>
            </a:r>
            <a:endParaRPr lang="es-ES" sz="2000" i="1" dirty="0">
              <a:solidFill>
                <a:schemeClr val="bg1"/>
              </a:solidFill>
            </a:endParaRPr>
          </a:p>
        </p:txBody>
      </p:sp>
    </p:spTree>
    <p:extLst>
      <p:ext uri="{BB962C8B-B14F-4D97-AF65-F5344CB8AC3E}">
        <p14:creationId xmlns:p14="http://schemas.microsoft.com/office/powerpoint/2010/main" val="195863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0"/>
                                  </p:stCondLst>
                                  <p:childTnLst>
                                    <p:animClr clrSpc="hsl" dir="cw">
                                      <p:cBhvr override="childStyle">
                                        <p:cTn id="6" dur="500" fill="hold"/>
                                        <p:tgtEl>
                                          <p:spTgt spid="42">
                                            <p:txEl>
                                              <p:pRg st="4" end="4"/>
                                            </p:txEl>
                                          </p:spTgt>
                                        </p:tgtEl>
                                        <p:attrNameLst>
                                          <p:attrName>style.color</p:attrName>
                                        </p:attrNameLst>
                                      </p:cBhvr>
                                      <p:by>
                                        <p:hsl h="7200000" s="0" l="0"/>
                                      </p:by>
                                    </p:animClr>
                                    <p:animClr clrSpc="hsl" dir="cw">
                                      <p:cBhvr>
                                        <p:cTn id="7" dur="500" fill="hold"/>
                                        <p:tgtEl>
                                          <p:spTgt spid="42">
                                            <p:txEl>
                                              <p:pRg st="4" end="4"/>
                                            </p:txEl>
                                          </p:spTgt>
                                        </p:tgtEl>
                                        <p:attrNameLst>
                                          <p:attrName>fillcolor</p:attrName>
                                        </p:attrNameLst>
                                      </p:cBhvr>
                                      <p:by>
                                        <p:hsl h="7200000" s="0" l="0"/>
                                      </p:by>
                                    </p:animClr>
                                    <p:animClr clrSpc="hsl" dir="cw">
                                      <p:cBhvr>
                                        <p:cTn id="8" dur="500" fill="hold"/>
                                        <p:tgtEl>
                                          <p:spTgt spid="42">
                                            <p:txEl>
                                              <p:pRg st="4" end="4"/>
                                            </p:txEl>
                                          </p:spTgt>
                                        </p:tgtEl>
                                        <p:attrNameLst>
                                          <p:attrName>stroke.color</p:attrName>
                                        </p:attrNameLst>
                                      </p:cBhvr>
                                      <p:by>
                                        <p:hsl h="7200000" s="0" l="0"/>
                                      </p:by>
                                    </p:animClr>
                                    <p:set>
                                      <p:cBhvr>
                                        <p:cTn id="9" dur="500" fill="hold"/>
                                        <p:tgtEl>
                                          <p:spTgt spid="4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25</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Conclusions</a:t>
            </a:r>
            <a:r>
              <a:rPr lang="es-ES" sz="2000" dirty="0" smtClean="0">
                <a:solidFill>
                  <a:schemeClr val="bg1"/>
                </a:solidFill>
              </a:rPr>
              <a:t> </a:t>
            </a:r>
          </a:p>
        </p:txBody>
      </p:sp>
      <p:sp>
        <p:nvSpPr>
          <p:cNvPr id="40" name="39 Rectángulo"/>
          <p:cNvSpPr/>
          <p:nvPr/>
        </p:nvSpPr>
        <p:spPr>
          <a:xfrm>
            <a:off x="251520" y="1546914"/>
            <a:ext cx="8640960" cy="3693319"/>
          </a:xfrm>
          <a:prstGeom prst="rect">
            <a:avLst/>
          </a:prstGeom>
        </p:spPr>
        <p:txBody>
          <a:bodyPr wrap="square">
            <a:spAutoFit/>
          </a:bodyPr>
          <a:lstStyle/>
          <a:p>
            <a:pPr marL="285750" indent="-285750" algn="just">
              <a:buFont typeface="Arial" pitchFamily="34" charset="0"/>
              <a:buChar char="•"/>
            </a:pPr>
            <a:r>
              <a:rPr lang="en-US" dirty="0" smtClean="0"/>
              <a:t>The parallel </a:t>
            </a:r>
            <a:r>
              <a:rPr lang="en-US" dirty="0"/>
              <a:t>solution for the </a:t>
            </a:r>
            <a:r>
              <a:rPr lang="en-US" dirty="0" smtClean="0"/>
              <a:t>3D Helmholtz </a:t>
            </a:r>
            <a:r>
              <a:rPr lang="en-US" dirty="0"/>
              <a:t>equation which combines the exploitation of the high regularity of </a:t>
            </a:r>
            <a:r>
              <a:rPr lang="en-US" dirty="0" smtClean="0"/>
              <a:t>the matrices </a:t>
            </a:r>
            <a:r>
              <a:rPr lang="en-US" dirty="0"/>
              <a:t>involved in the numerical methods and the massive parallelism </a:t>
            </a:r>
            <a:r>
              <a:rPr lang="en-US" dirty="0" smtClean="0"/>
              <a:t>supplied by </a:t>
            </a:r>
            <a:r>
              <a:rPr lang="en-US" dirty="0"/>
              <a:t>heterogeneous architecture of modern multi-GPU cluster. </a:t>
            </a:r>
            <a:endParaRPr lang="en-US" dirty="0" smtClean="0"/>
          </a:p>
          <a:p>
            <a:endParaRPr lang="en-US" dirty="0"/>
          </a:p>
          <a:p>
            <a:pPr marL="285750" indent="-285750" algn="just">
              <a:buFont typeface="Arial" pitchFamily="34" charset="0"/>
              <a:buChar char="•"/>
            </a:pPr>
            <a:r>
              <a:rPr lang="en-US" dirty="0" smtClean="0"/>
              <a:t>Experimental results have </a:t>
            </a:r>
            <a:r>
              <a:rPr lang="en-US" dirty="0"/>
              <a:t>shown that </a:t>
            </a:r>
            <a:r>
              <a:rPr lang="en-US" dirty="0" smtClean="0"/>
              <a:t>our heterogeneous approach outperforms  </a:t>
            </a:r>
            <a:r>
              <a:rPr lang="en-US" smtClean="0"/>
              <a:t>the </a:t>
            </a:r>
            <a:r>
              <a:rPr lang="en-US" smtClean="0"/>
              <a:t>MPI </a:t>
            </a:r>
            <a:r>
              <a:rPr lang="en-US" dirty="0"/>
              <a:t>and </a:t>
            </a:r>
            <a:r>
              <a:rPr lang="en-US" dirty="0" smtClean="0"/>
              <a:t>the GPU </a:t>
            </a:r>
            <a:r>
              <a:rPr lang="en-US" dirty="0"/>
              <a:t>approaches when several CPU cores are used to collaborate with </a:t>
            </a:r>
            <a:r>
              <a:rPr lang="en-US" dirty="0" smtClean="0"/>
              <a:t>the G</a:t>
            </a:r>
            <a:r>
              <a:rPr lang="es-ES" dirty="0" smtClean="0"/>
              <a:t>PU </a:t>
            </a:r>
            <a:r>
              <a:rPr lang="es-ES" dirty="0" err="1" smtClean="0"/>
              <a:t>devices</a:t>
            </a:r>
            <a:r>
              <a:rPr lang="es-ES" dirty="0" smtClean="0"/>
              <a:t>.</a:t>
            </a:r>
          </a:p>
          <a:p>
            <a:pPr marL="285750" indent="-285750" algn="just">
              <a:buFont typeface="Arial" pitchFamily="34" charset="0"/>
              <a:buChar char="•"/>
            </a:pPr>
            <a:endParaRPr lang="es-ES" dirty="0"/>
          </a:p>
          <a:p>
            <a:pPr marL="285750" indent="-285750" algn="just">
              <a:buFont typeface="Arial" pitchFamily="34" charset="0"/>
              <a:buChar char="•"/>
            </a:pPr>
            <a:r>
              <a:rPr lang="es-ES" dirty="0" err="1" smtClean="0"/>
              <a:t>This</a:t>
            </a:r>
            <a:r>
              <a:rPr lang="es-ES" dirty="0" smtClean="0"/>
              <a:t> </a:t>
            </a:r>
            <a:r>
              <a:rPr lang="es-ES" dirty="0" err="1" smtClean="0"/>
              <a:t>strategy</a:t>
            </a:r>
            <a:r>
              <a:rPr lang="es-ES" dirty="0" smtClean="0"/>
              <a:t> </a:t>
            </a:r>
            <a:r>
              <a:rPr lang="es-ES" dirty="0" err="1" smtClean="0"/>
              <a:t>allows</a:t>
            </a:r>
            <a:r>
              <a:rPr lang="es-ES" dirty="0" smtClean="0"/>
              <a:t> </a:t>
            </a:r>
            <a:r>
              <a:rPr lang="es-ES" dirty="0" err="1" smtClean="0"/>
              <a:t>to</a:t>
            </a:r>
            <a:r>
              <a:rPr lang="es-ES" dirty="0" smtClean="0"/>
              <a:t> </a:t>
            </a:r>
            <a:r>
              <a:rPr lang="es-ES" dirty="0" err="1" smtClean="0"/>
              <a:t>extend</a:t>
            </a:r>
            <a:r>
              <a:rPr lang="es-ES" dirty="0" smtClean="0"/>
              <a:t> </a:t>
            </a:r>
            <a:r>
              <a:rPr lang="en-US" dirty="0"/>
              <a:t>end the resolution of problems of </a:t>
            </a:r>
            <a:r>
              <a:rPr lang="en-US" dirty="0" smtClean="0"/>
              <a:t>practical </a:t>
            </a:r>
            <a:r>
              <a:rPr lang="en-US" dirty="0"/>
              <a:t>interest to </a:t>
            </a:r>
            <a:r>
              <a:rPr lang="en-US" dirty="0" smtClean="0"/>
              <a:t>several </a:t>
            </a:r>
            <a:r>
              <a:rPr lang="es-ES" dirty="0" err="1" smtClean="0"/>
              <a:t>different</a:t>
            </a:r>
            <a:r>
              <a:rPr lang="es-ES" dirty="0" smtClean="0"/>
              <a:t> </a:t>
            </a:r>
            <a:r>
              <a:rPr lang="es-ES" dirty="0" err="1"/>
              <a:t>fields</a:t>
            </a:r>
            <a:r>
              <a:rPr lang="es-ES" dirty="0"/>
              <a:t> of </a:t>
            </a:r>
            <a:r>
              <a:rPr lang="es-ES" dirty="0" err="1"/>
              <a:t>Physics</a:t>
            </a:r>
            <a:r>
              <a:rPr lang="es-ES" b="1" dirty="0">
                <a:solidFill>
                  <a:srgbClr val="FF0000"/>
                </a:solidFill>
              </a:rPr>
              <a:t>.</a:t>
            </a:r>
            <a:endParaRPr lang="en-US" b="1" dirty="0">
              <a:solidFill>
                <a:srgbClr val="FF0000"/>
              </a:solidFill>
            </a:endParaRPr>
          </a:p>
          <a:p>
            <a:pPr marL="285750" indent="-285750" algn="just">
              <a:buFont typeface="Arial" pitchFamily="34" charset="0"/>
              <a:buChar char="•"/>
            </a:pPr>
            <a:endParaRPr lang="en-US" dirty="0" smtClean="0"/>
          </a:p>
          <a:p>
            <a:pPr>
              <a:buFont typeface="Arial" pitchFamily="34" charset="0"/>
              <a:buChar char="•"/>
            </a:pPr>
            <a:endParaRPr lang="en-US" dirty="0" smtClean="0"/>
          </a:p>
          <a:p>
            <a:r>
              <a:rPr lang="en-US" dirty="0" smtClean="0"/>
              <a:t> </a:t>
            </a:r>
          </a:p>
        </p:txBody>
      </p:sp>
      <p:sp>
        <p:nvSpPr>
          <p:cNvPr id="39" name="10 CuadroTexto"/>
          <p:cNvSpPr txBox="1"/>
          <p:nvPr/>
        </p:nvSpPr>
        <p:spPr>
          <a:xfrm>
            <a:off x="179512" y="-27384"/>
            <a:ext cx="4176464" cy="307777"/>
          </a:xfrm>
          <a:prstGeom prst="rect">
            <a:avLst/>
          </a:prstGeom>
          <a:noFill/>
        </p:spPr>
        <p:txBody>
          <a:bodyPr wrap="square" rtlCol="0">
            <a:spAutoFit/>
          </a:bodyPr>
          <a:lstStyle/>
          <a:p>
            <a:r>
              <a:rPr lang="es-ES" sz="1400" b="1" dirty="0" err="1" smtClean="0">
                <a:solidFill>
                  <a:schemeClr val="bg1"/>
                </a:solidFill>
                <a:latin typeface="+mj-lt"/>
                <a:cs typeface="Arial" pitchFamily="34" charset="0"/>
              </a:rPr>
              <a:t>Conclusions</a:t>
            </a:r>
            <a:r>
              <a:rPr lang="es-ES" sz="1400" b="1" dirty="0" smtClean="0">
                <a:solidFill>
                  <a:schemeClr val="bg1"/>
                </a:solidFill>
                <a:latin typeface="+mj-lt"/>
                <a:cs typeface="Arial" pitchFamily="34" charset="0"/>
              </a:rPr>
              <a:t> and </a:t>
            </a:r>
            <a:r>
              <a:rPr lang="es-ES" sz="1400" b="1" dirty="0" err="1" smtClean="0">
                <a:solidFill>
                  <a:schemeClr val="bg1"/>
                </a:solidFill>
                <a:latin typeface="+mj-lt"/>
                <a:cs typeface="Arial" pitchFamily="34" charset="0"/>
              </a:rPr>
              <a:t>Future</a:t>
            </a:r>
            <a:r>
              <a:rPr lang="es-ES" sz="1400" b="1" dirty="0" smtClean="0">
                <a:solidFill>
                  <a:schemeClr val="bg1"/>
                </a:solidFill>
                <a:latin typeface="+mj-lt"/>
                <a:cs typeface="Arial" pitchFamily="34" charset="0"/>
              </a:rPr>
              <a:t> Works</a:t>
            </a:r>
            <a:endParaRPr lang="es-ES" sz="1400" b="1" dirty="0">
              <a:solidFill>
                <a:schemeClr val="bg1"/>
              </a:solidFill>
              <a:latin typeface="+mj-lt"/>
              <a:cs typeface="Arial" pitchFamily="34" charset="0"/>
            </a:endParaRPr>
          </a:p>
        </p:txBody>
      </p:sp>
      <p:sp>
        <p:nvSpPr>
          <p:cNvPr id="8"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7 Elipse"/>
          <p:cNvSpPr/>
          <p:nvPr/>
        </p:nvSpPr>
        <p:spPr>
          <a:xfrm>
            <a:off x="323528"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26</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Future</a:t>
            </a:r>
            <a:r>
              <a:rPr lang="es-ES" sz="2000" i="1" dirty="0" smtClean="0">
                <a:solidFill>
                  <a:schemeClr val="bg1"/>
                </a:solidFill>
              </a:rPr>
              <a:t> </a:t>
            </a:r>
            <a:r>
              <a:rPr lang="es-ES" sz="2000" i="1" dirty="0" err="1" smtClean="0">
                <a:solidFill>
                  <a:schemeClr val="bg1"/>
                </a:solidFill>
              </a:rPr>
              <a:t>works</a:t>
            </a:r>
            <a:endParaRPr lang="es-ES" sz="2000" i="1" dirty="0" smtClean="0">
              <a:solidFill>
                <a:schemeClr val="bg1"/>
              </a:solidFill>
            </a:endParaRPr>
          </a:p>
        </p:txBody>
      </p:sp>
      <p:sp>
        <p:nvSpPr>
          <p:cNvPr id="40" name="39 Rectángulo"/>
          <p:cNvSpPr/>
          <p:nvPr/>
        </p:nvSpPr>
        <p:spPr>
          <a:xfrm>
            <a:off x="251520" y="1336700"/>
            <a:ext cx="7992888" cy="2031325"/>
          </a:xfrm>
          <a:prstGeom prst="rect">
            <a:avLst/>
          </a:prstGeom>
        </p:spPr>
        <p:txBody>
          <a:bodyPr wrap="square">
            <a:spAutoFit/>
          </a:bodyPr>
          <a:lstStyle/>
          <a:p>
            <a:pPr algn="just"/>
            <a:r>
              <a:rPr lang="en-US" dirty="0" smtClean="0"/>
              <a:t> </a:t>
            </a:r>
            <a:r>
              <a:rPr lang="en-US" dirty="0"/>
              <a:t>(1) to design a model to determine </a:t>
            </a:r>
            <a:r>
              <a:rPr lang="en-US" dirty="0" smtClean="0"/>
              <a:t>the most </a:t>
            </a:r>
            <a:r>
              <a:rPr lang="en-US" dirty="0"/>
              <a:t>suitable factor to have the workload </a:t>
            </a:r>
            <a:r>
              <a:rPr lang="en-US" dirty="0" smtClean="0"/>
              <a:t>well-balanced;</a:t>
            </a:r>
          </a:p>
          <a:p>
            <a:pPr algn="just"/>
            <a:endParaRPr lang="en-US" dirty="0" smtClean="0"/>
          </a:p>
          <a:p>
            <a:pPr algn="just"/>
            <a:r>
              <a:rPr lang="en-US" dirty="0" smtClean="0"/>
              <a:t>(</a:t>
            </a:r>
            <a:r>
              <a:rPr lang="en-US" dirty="0"/>
              <a:t>2) to </a:t>
            </a:r>
            <a:r>
              <a:rPr lang="en-US" dirty="0" smtClean="0"/>
              <a:t>integrate this </a:t>
            </a:r>
            <a:r>
              <a:rPr lang="en-US" dirty="0"/>
              <a:t>framework in a real application based on Optical Diffraction </a:t>
            </a:r>
            <a:r>
              <a:rPr lang="en-US" dirty="0" smtClean="0"/>
              <a:t>Tomography </a:t>
            </a:r>
            <a:r>
              <a:rPr lang="es-ES" dirty="0" smtClean="0"/>
              <a:t>(ODT)</a:t>
            </a:r>
          </a:p>
          <a:p>
            <a:pPr algn="just"/>
            <a:endParaRPr lang="es-ES" dirty="0"/>
          </a:p>
          <a:p>
            <a:pPr algn="just"/>
            <a:r>
              <a:rPr lang="es-ES" dirty="0" smtClean="0"/>
              <a:t>(3) </a:t>
            </a:r>
            <a:r>
              <a:rPr lang="es-ES" dirty="0" err="1" smtClean="0"/>
              <a:t>to</a:t>
            </a:r>
            <a:r>
              <a:rPr lang="es-ES" dirty="0" smtClean="0"/>
              <a:t> </a:t>
            </a:r>
            <a:r>
              <a:rPr lang="es-ES" dirty="0" err="1" smtClean="0"/>
              <a:t>include</a:t>
            </a:r>
            <a:r>
              <a:rPr lang="es-ES" dirty="0" smtClean="0"/>
              <a:t> </a:t>
            </a:r>
            <a:r>
              <a:rPr lang="es-ES" dirty="0" err="1" smtClean="0"/>
              <a:t>Pthreads</a:t>
            </a:r>
            <a:r>
              <a:rPr lang="es-ES" dirty="0" smtClean="0"/>
              <a:t> </a:t>
            </a:r>
            <a:r>
              <a:rPr lang="es-ES" dirty="0" err="1" smtClean="0"/>
              <a:t>or</a:t>
            </a:r>
            <a:r>
              <a:rPr lang="es-ES" dirty="0" smtClean="0"/>
              <a:t> </a:t>
            </a:r>
            <a:r>
              <a:rPr lang="es-ES" dirty="0" err="1" smtClean="0"/>
              <a:t>OpenMP</a:t>
            </a:r>
            <a:r>
              <a:rPr lang="es-ES" dirty="0" smtClean="0"/>
              <a:t> </a:t>
            </a:r>
            <a:r>
              <a:rPr lang="es-ES" dirty="0" err="1" smtClean="0"/>
              <a:t>for</a:t>
            </a:r>
            <a:r>
              <a:rPr lang="es-ES" dirty="0" smtClean="0"/>
              <a:t> </a:t>
            </a:r>
            <a:r>
              <a:rPr lang="es-ES" dirty="0" err="1" smtClean="0"/>
              <a:t>shared</a:t>
            </a:r>
            <a:r>
              <a:rPr lang="es-ES" dirty="0" smtClean="0"/>
              <a:t> </a:t>
            </a:r>
            <a:r>
              <a:rPr lang="es-ES" dirty="0" err="1" smtClean="0"/>
              <a:t>memory</a:t>
            </a:r>
            <a:r>
              <a:rPr lang="es-ES" dirty="0" smtClean="0"/>
              <a:t> .</a:t>
            </a:r>
            <a:endParaRPr lang="es-ES" dirty="0"/>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err="1" smtClean="0">
                <a:solidFill>
                  <a:schemeClr val="bg1"/>
                </a:solidFill>
                <a:latin typeface="+mj-lt"/>
                <a:cs typeface="Arial" pitchFamily="34" charset="0"/>
              </a:rPr>
              <a:t>Conclusions</a:t>
            </a:r>
            <a:r>
              <a:rPr lang="es-ES" sz="1400" b="1" dirty="0" smtClean="0">
                <a:solidFill>
                  <a:schemeClr val="bg1"/>
                </a:solidFill>
                <a:latin typeface="+mj-lt"/>
                <a:cs typeface="Arial" pitchFamily="34" charset="0"/>
              </a:rPr>
              <a:t> and </a:t>
            </a:r>
            <a:r>
              <a:rPr lang="es-ES" sz="1400" b="1" dirty="0" err="1" smtClean="0">
                <a:solidFill>
                  <a:schemeClr val="bg1"/>
                </a:solidFill>
                <a:latin typeface="+mj-lt"/>
                <a:cs typeface="Arial" pitchFamily="34" charset="0"/>
              </a:rPr>
              <a:t>Future</a:t>
            </a:r>
            <a:r>
              <a:rPr lang="es-ES" sz="1400" b="1" dirty="0" smtClean="0">
                <a:solidFill>
                  <a:schemeClr val="bg1"/>
                </a:solidFill>
                <a:latin typeface="+mj-lt"/>
                <a:cs typeface="Arial" pitchFamily="34" charset="0"/>
              </a:rPr>
              <a:t> Works</a:t>
            </a:r>
            <a:endParaRPr lang="es-ES" sz="1400" b="1" dirty="0">
              <a:solidFill>
                <a:schemeClr val="bg1"/>
              </a:solidFill>
              <a:latin typeface="+mj-lt"/>
              <a:cs typeface="Arial" pitchFamily="34" charset="0"/>
            </a:endParaRPr>
          </a:p>
        </p:txBody>
      </p:sp>
      <p:sp>
        <p:nvSpPr>
          <p:cNvPr id="8"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9" name="27 Elipse"/>
          <p:cNvSpPr/>
          <p:nvPr/>
        </p:nvSpPr>
        <p:spPr>
          <a:xfrm>
            <a:off x="467544"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332656"/>
            <a:ext cx="9144000" cy="369332"/>
          </a:xfrm>
          <a:prstGeom prst="rect">
            <a:avLst/>
          </a:prstGeom>
          <a:solidFill>
            <a:srgbClr val="000099"/>
          </a:solidFill>
          <a:ln>
            <a:solidFill>
              <a:srgbClr val="0000FF"/>
            </a:solidFill>
          </a:ln>
          <a:effectLst>
            <a:innerShdw blurRad="63500" dist="127000" dir="5400000">
              <a:srgbClr val="3366FF">
                <a:alpha val="48000"/>
              </a:srgbClr>
            </a:innerShdw>
          </a:effectLst>
        </p:spPr>
        <p:txBody>
          <a:bodyPr wrap="square" rtlCol="0">
            <a:spAutoFit/>
          </a:bodyPr>
          <a:lstStyle/>
          <a:p>
            <a:endParaRPr lang="es-ES" dirty="0"/>
          </a:p>
        </p:txBody>
      </p:sp>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smtClean="0">
                <a:solidFill>
                  <a:schemeClr val="tx1"/>
                </a:solidFill>
              </a:rPr>
              <a:pPr/>
              <a:t>27</a:t>
            </a:fld>
            <a:endParaRPr lang="es-ES" dirty="0">
              <a:solidFill>
                <a:schemeClr val="tx1"/>
              </a:solidFill>
            </a:endParaRPr>
          </a:p>
        </p:txBody>
      </p:sp>
      <p:pic>
        <p:nvPicPr>
          <p:cNvPr id="2" name="Picture 2" descr="D:\Users\usuario\Desktop\CONGRESOS Y REVISTAS\CONGRESOS\HPCS\presentacion HPCS\Figures\question-mark-clip-art.png"/>
          <p:cNvPicPr>
            <a:picLocks noChangeAspect="1" noChangeArrowheads="1"/>
          </p:cNvPicPr>
          <p:nvPr/>
        </p:nvPicPr>
        <p:blipFill>
          <a:blip r:embed="rId3" cstate="print"/>
          <a:srcRect/>
          <a:stretch>
            <a:fillRect/>
          </a:stretch>
        </p:blipFill>
        <p:spPr bwMode="auto">
          <a:xfrm>
            <a:off x="3362325" y="1930850"/>
            <a:ext cx="2419350" cy="1885950"/>
          </a:xfrm>
          <a:prstGeom prst="rect">
            <a:avLst/>
          </a:prstGeom>
          <a:noFill/>
        </p:spPr>
      </p:pic>
      <p:sp>
        <p:nvSpPr>
          <p:cNvPr id="12" name="11 Rectángulo"/>
          <p:cNvSpPr/>
          <p:nvPr/>
        </p:nvSpPr>
        <p:spPr>
          <a:xfrm>
            <a:off x="3059832" y="3869871"/>
            <a:ext cx="7992888" cy="369332"/>
          </a:xfrm>
          <a:prstGeom prst="rect">
            <a:avLst/>
          </a:prstGeom>
        </p:spPr>
        <p:txBody>
          <a:bodyPr wrap="square">
            <a:spAutoFit/>
          </a:bodyPr>
          <a:lstStyle/>
          <a:p>
            <a:r>
              <a:rPr lang="es-ES" b="1" dirty="0" err="1" smtClean="0">
                <a:solidFill>
                  <a:schemeClr val="accent1"/>
                </a:solidFill>
              </a:rPr>
              <a:t>Thank</a:t>
            </a:r>
            <a:r>
              <a:rPr lang="es-ES" b="1" dirty="0" smtClean="0">
                <a:solidFill>
                  <a:schemeClr val="accent1"/>
                </a:solidFill>
              </a:rPr>
              <a:t> </a:t>
            </a:r>
            <a:r>
              <a:rPr lang="es-ES" b="1" dirty="0" err="1" smtClean="0">
                <a:solidFill>
                  <a:schemeClr val="accent1"/>
                </a:solidFill>
              </a:rPr>
              <a:t>you</a:t>
            </a:r>
            <a:r>
              <a:rPr lang="es-ES" b="1" dirty="0" smtClean="0">
                <a:solidFill>
                  <a:schemeClr val="accent1"/>
                </a:solidFill>
              </a:rPr>
              <a:t> </a:t>
            </a:r>
            <a:r>
              <a:rPr lang="es-ES" b="1" dirty="0" err="1" smtClean="0">
                <a:solidFill>
                  <a:schemeClr val="accent1"/>
                </a:solidFill>
              </a:rPr>
              <a:t>for</a:t>
            </a:r>
            <a:r>
              <a:rPr lang="es-ES" b="1" dirty="0" smtClean="0">
                <a:solidFill>
                  <a:schemeClr val="accent1"/>
                </a:solidFill>
              </a:rPr>
              <a:t> </a:t>
            </a:r>
            <a:r>
              <a:rPr lang="es-ES" b="1" dirty="0" err="1" smtClean="0">
                <a:solidFill>
                  <a:schemeClr val="accent1"/>
                </a:solidFill>
              </a:rPr>
              <a:t>your</a:t>
            </a:r>
            <a:r>
              <a:rPr lang="es-ES" b="1" dirty="0" smtClean="0">
                <a:solidFill>
                  <a:schemeClr val="accent1"/>
                </a:solidFill>
              </a:rPr>
              <a:t> </a:t>
            </a:r>
            <a:r>
              <a:rPr lang="es-ES" b="1" dirty="0" err="1" smtClean="0">
                <a:solidFill>
                  <a:schemeClr val="accent1"/>
                </a:solidFill>
              </a:rPr>
              <a:t>attention</a:t>
            </a:r>
            <a:endParaRPr lang="es-ES" b="1" dirty="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200" y="2060848"/>
            <a:ext cx="5767046" cy="278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2267"/>
            <a:ext cx="2133600" cy="365125"/>
          </a:xfrm>
        </p:spPr>
        <p:txBody>
          <a:bodyPr/>
          <a:lstStyle/>
          <a:p>
            <a:fld id="{0A8C8D9F-83C2-4669-A8A8-48574CE6E52F}" type="slidenum">
              <a:rPr lang="es-ES" b="1" smtClean="0">
                <a:solidFill>
                  <a:schemeClr val="tx1"/>
                </a:solidFill>
                <a:latin typeface="+mj-lt"/>
                <a:cs typeface="Arial" pitchFamily="34" charset="0"/>
              </a:rPr>
              <a:pPr/>
              <a:t>28</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err="1" smtClean="0">
                <a:solidFill>
                  <a:schemeClr val="bg1"/>
                </a:solidFill>
              </a:rPr>
              <a:t>Results</a:t>
            </a:r>
            <a:r>
              <a:rPr lang="es-ES" sz="2000" i="1" dirty="0" smtClean="0">
                <a:solidFill>
                  <a:schemeClr val="bg1"/>
                </a:solidFill>
              </a:rPr>
              <a:t> (II)</a:t>
            </a:r>
            <a:endParaRPr lang="es-ES" sz="2000" dirty="0" smtClean="0">
              <a:solidFill>
                <a:schemeClr val="bg1"/>
              </a:solidFill>
            </a:endParaRPr>
          </a:p>
        </p:txBody>
      </p:sp>
      <p:sp>
        <p:nvSpPr>
          <p:cNvPr id="33" name="10 CuadroTexto"/>
          <p:cNvSpPr txBox="1"/>
          <p:nvPr/>
        </p:nvSpPr>
        <p:spPr>
          <a:xfrm>
            <a:off x="179512" y="-27384"/>
            <a:ext cx="4176464"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Performance </a:t>
            </a:r>
            <a:r>
              <a:rPr lang="es-ES" sz="1400" b="1" dirty="0" err="1" smtClean="0">
                <a:solidFill>
                  <a:schemeClr val="bg1"/>
                </a:solidFill>
                <a:latin typeface="+mj-lt"/>
                <a:cs typeface="Arial" pitchFamily="34" charset="0"/>
              </a:rPr>
              <a:t>Evaluation</a:t>
            </a:r>
            <a:endParaRPr lang="es-ES" sz="1400" b="1" dirty="0">
              <a:solidFill>
                <a:schemeClr val="bg1"/>
              </a:solidFill>
              <a:latin typeface="+mj-lt"/>
              <a:cs typeface="Arial" pitchFamily="34" charset="0"/>
            </a:endParaRPr>
          </a:p>
        </p:txBody>
      </p:sp>
      <p:sp>
        <p:nvSpPr>
          <p:cNvPr id="11" name="21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2" name="27 Elipse"/>
          <p:cNvSpPr/>
          <p:nvPr/>
        </p:nvSpPr>
        <p:spPr>
          <a:xfrm>
            <a:off x="899592"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3" name="21 Elipse"/>
          <p:cNvSpPr/>
          <p:nvPr/>
        </p:nvSpPr>
        <p:spPr>
          <a:xfrm>
            <a:off x="6199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4" name="21 Elipse"/>
          <p:cNvSpPr/>
          <p:nvPr/>
        </p:nvSpPr>
        <p:spPr>
          <a:xfrm>
            <a:off x="755576"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6" name="21 Elipse"/>
          <p:cNvSpPr/>
          <p:nvPr/>
        </p:nvSpPr>
        <p:spPr>
          <a:xfrm>
            <a:off x="1051992"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7" name="21 Elipse"/>
          <p:cNvSpPr/>
          <p:nvPr/>
        </p:nvSpPr>
        <p:spPr>
          <a:xfrm>
            <a:off x="118762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19"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23" name="Rectangle 22"/>
          <p:cNvSpPr/>
          <p:nvPr/>
        </p:nvSpPr>
        <p:spPr>
          <a:xfrm>
            <a:off x="35496" y="2738939"/>
            <a:ext cx="3114092" cy="923330"/>
          </a:xfrm>
          <a:prstGeom prst="rect">
            <a:avLst/>
          </a:prstGeom>
        </p:spPr>
        <p:txBody>
          <a:bodyPr wrap="square">
            <a:spAutoFit/>
          </a:bodyPr>
          <a:lstStyle/>
          <a:p>
            <a:pPr algn="ctr"/>
            <a:r>
              <a:rPr lang="en-US" b="1" dirty="0"/>
              <a:t>Percentage of the runtime for each call to function using 4multi-GPUs</a:t>
            </a:r>
            <a:endParaRPr lang="es-ES" b="1" dirty="0"/>
          </a:p>
        </p:txBody>
      </p:sp>
    </p:spTree>
    <p:extLst>
      <p:ext uri="{BB962C8B-B14F-4D97-AF65-F5344CB8AC3E}">
        <p14:creationId xmlns:p14="http://schemas.microsoft.com/office/powerpoint/2010/main" val="323231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1580625"/>
            <a:ext cx="8280920" cy="3477875"/>
          </a:xfrm>
          <a:prstGeom prst="rect">
            <a:avLst/>
          </a:prstGeom>
          <a:noFill/>
        </p:spPr>
        <p:txBody>
          <a:bodyPr wrap="square" rtlCol="0">
            <a:spAutoFit/>
          </a:bodyPr>
          <a:lstStyle/>
          <a:p>
            <a:pPr algn="just">
              <a:buFont typeface="Arial" pitchFamily="34" charset="0"/>
              <a:buChar char="•"/>
            </a:pPr>
            <a:endParaRPr lang="en-US" sz="2200" dirty="0">
              <a:cs typeface="Arial" pitchFamily="34" charset="0"/>
            </a:endParaRPr>
          </a:p>
          <a:p>
            <a:pPr marL="285750" indent="-285750" algn="just">
              <a:buBlip>
                <a:blip r:embed="rId3"/>
              </a:buBlip>
            </a:pPr>
            <a:r>
              <a:rPr lang="en-US" sz="2200" dirty="0"/>
              <a:t>The resolution of the 3D Helmholtz equation </a:t>
            </a:r>
            <a:r>
              <a:rPr lang="en-US" sz="2200" dirty="0">
                <a:sym typeface="Wingdings" pitchFamily="2" charset="2"/>
              </a:rPr>
              <a:t> D</a:t>
            </a:r>
            <a:r>
              <a:rPr lang="en-US" sz="2200" dirty="0"/>
              <a:t>evelopment of models related to a wide range of scientific and technological </a:t>
            </a:r>
            <a:r>
              <a:rPr lang="en-US" sz="2200" dirty="0" smtClean="0"/>
              <a:t>applications:</a:t>
            </a:r>
          </a:p>
          <a:p>
            <a:pPr algn="just"/>
            <a:endParaRPr lang="en-US" sz="2200" dirty="0" smtClean="0"/>
          </a:p>
          <a:p>
            <a:pPr marL="742950" lvl="1" indent="-285750" algn="just">
              <a:buBlip>
                <a:blip r:embed="rId4"/>
              </a:buBlip>
            </a:pPr>
            <a:r>
              <a:rPr lang="en-US" sz="2200" dirty="0" smtClean="0"/>
              <a:t>Mechanical</a:t>
            </a:r>
          </a:p>
          <a:p>
            <a:pPr marL="742950" lvl="1" indent="-285750" algn="just">
              <a:buBlip>
                <a:blip r:embed="rId4"/>
              </a:buBlip>
            </a:pPr>
            <a:r>
              <a:rPr lang="en-US" sz="2200" dirty="0" smtClean="0"/>
              <a:t>Acoustical</a:t>
            </a:r>
            <a:endParaRPr lang="en-US" sz="2200" dirty="0"/>
          </a:p>
          <a:p>
            <a:pPr marL="742950" lvl="1" indent="-285750" algn="just">
              <a:buBlip>
                <a:blip r:embed="rId4"/>
              </a:buBlip>
            </a:pPr>
            <a:r>
              <a:rPr lang="en-US" sz="2200" dirty="0" smtClean="0"/>
              <a:t>Thermal</a:t>
            </a:r>
            <a:endParaRPr lang="en-US" sz="2200" dirty="0"/>
          </a:p>
          <a:p>
            <a:pPr marL="742950" lvl="1" indent="-285750" algn="just">
              <a:buBlip>
                <a:blip r:embed="rId4"/>
              </a:buBlip>
            </a:pPr>
            <a:r>
              <a:rPr lang="en-US" sz="2200" dirty="0" smtClean="0"/>
              <a:t>Electromagnetic waves</a:t>
            </a:r>
            <a:endParaRPr lang="en-US" sz="2200" dirty="0"/>
          </a:p>
          <a:p>
            <a:endParaRPr lang="es-ES" sz="2200" dirty="0"/>
          </a:p>
        </p:txBody>
      </p:sp>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3</a:t>
            </a:fld>
            <a:endParaRPr lang="es-ES" b="1" dirty="0">
              <a:solidFill>
                <a:schemeClr val="tx1"/>
              </a:solidFill>
              <a:latin typeface="+mj-lt"/>
              <a:cs typeface="Arial" pitchFamily="34" charset="0"/>
            </a:endParaRPr>
          </a:p>
        </p:txBody>
      </p:sp>
      <p:sp>
        <p:nvSpPr>
          <p:cNvPr id="11" name="10 CuadroTexto"/>
          <p:cNvSpPr txBox="1"/>
          <p:nvPr/>
        </p:nvSpPr>
        <p:spPr>
          <a:xfrm>
            <a:off x="179512" y="-27384"/>
            <a:ext cx="1440160"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Introduction</a:t>
            </a:r>
            <a:endParaRPr lang="es-ES" sz="1400" b="1" dirty="0">
              <a:solidFill>
                <a:schemeClr val="bg1"/>
              </a:solidFill>
              <a:latin typeface="+mj-lt"/>
              <a:cs typeface="Arial" pitchFamily="34" charset="0"/>
            </a:endParaRPr>
          </a:p>
        </p:txBody>
      </p:sp>
      <p:sp>
        <p:nvSpPr>
          <p:cNvPr id="22" name="21 Elipse"/>
          <p:cNvSpPr/>
          <p:nvPr/>
        </p:nvSpPr>
        <p:spPr>
          <a:xfrm>
            <a:off x="323528"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23" name="22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2232248" cy="400110"/>
          </a:xfrm>
          <a:prstGeom prst="rect">
            <a:avLst/>
          </a:prstGeom>
          <a:noFill/>
        </p:spPr>
        <p:txBody>
          <a:bodyPr wrap="square" rtlCol="0">
            <a:spAutoFit/>
          </a:bodyPr>
          <a:lstStyle/>
          <a:p>
            <a:r>
              <a:rPr lang="es-ES" sz="2000" i="1" dirty="0" err="1" smtClean="0">
                <a:solidFill>
                  <a:schemeClr val="bg1"/>
                </a:solidFill>
              </a:rPr>
              <a:t>Motivation</a:t>
            </a:r>
            <a:endParaRPr lang="es-ES" sz="2000" i="1" dirty="0">
              <a:solidFill>
                <a:schemeClr val="bg1"/>
              </a:solidFill>
            </a:endParaRPr>
          </a:p>
        </p:txBody>
      </p:sp>
      <p:sp>
        <p:nvSpPr>
          <p:cNvPr id="33" name="25 Elipse"/>
          <p:cNvSpPr/>
          <p:nvPr/>
        </p:nvSpPr>
        <p:spPr>
          <a:xfrm>
            <a:off x="611560"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9" descr="VFPt Solenoid correct2.svg">
            <a:hlinkClick r:id="rId5"/>
          </p:cNvPr>
          <p:cNvPicPr>
            <a:picLocks noChangeAspect="1" noChangeArrowheads="1"/>
          </p:cNvPicPr>
          <p:nvPr/>
        </p:nvPicPr>
        <p:blipFill>
          <a:blip r:embed="rId6" cstate="print"/>
          <a:srcRect/>
          <a:stretch>
            <a:fillRect/>
          </a:stretch>
        </p:blipFill>
        <p:spPr bwMode="auto">
          <a:xfrm>
            <a:off x="4428502" y="4367900"/>
            <a:ext cx="2531373" cy="1035563"/>
          </a:xfrm>
          <a:prstGeom prst="rect">
            <a:avLst/>
          </a:prstGeom>
          <a:noFill/>
        </p:spPr>
      </p:pic>
      <p:pic>
        <p:nvPicPr>
          <p:cNvPr id="1026" name="Picture 2" descr="http://data6.blog.de/media/952/4412952_5686b1c5d6_s.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4886" y="2996952"/>
            <a:ext cx="1460713" cy="1095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RqQTh4SjldJFHyWg3lIl2EYG-nlI5hZ6THOFEQuqLPuXOFSPhO9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875" y="4294002"/>
            <a:ext cx="2067306" cy="1596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4</a:t>
            </a:fld>
            <a:endParaRPr lang="es-ES" b="1" dirty="0">
              <a:solidFill>
                <a:schemeClr val="tx1"/>
              </a:solidFill>
              <a:latin typeface="+mj-lt"/>
              <a:cs typeface="Arial" pitchFamily="34" charset="0"/>
            </a:endParaRPr>
          </a:p>
        </p:txBody>
      </p:sp>
      <p:sp>
        <p:nvSpPr>
          <p:cNvPr id="11" name="10 CuadroTexto"/>
          <p:cNvSpPr txBox="1"/>
          <p:nvPr/>
        </p:nvSpPr>
        <p:spPr>
          <a:xfrm>
            <a:off x="179512" y="-27384"/>
            <a:ext cx="1440160"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Introduction</a:t>
            </a:r>
            <a:endParaRPr lang="es-ES" sz="1400" b="1" dirty="0">
              <a:solidFill>
                <a:schemeClr val="bg1"/>
              </a:solidFill>
              <a:latin typeface="+mj-lt"/>
              <a:cs typeface="Arial" pitchFamily="34" charset="0"/>
            </a:endParaRPr>
          </a:p>
        </p:txBody>
      </p:sp>
      <p:sp>
        <p:nvSpPr>
          <p:cNvPr id="22"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2232248" cy="400110"/>
          </a:xfrm>
          <a:prstGeom prst="rect">
            <a:avLst/>
          </a:prstGeom>
          <a:noFill/>
        </p:spPr>
        <p:txBody>
          <a:bodyPr wrap="square" rtlCol="0">
            <a:spAutoFit/>
          </a:bodyPr>
          <a:lstStyle/>
          <a:p>
            <a:r>
              <a:rPr lang="es-ES" sz="2000" i="1" dirty="0" smtClean="0">
                <a:solidFill>
                  <a:schemeClr val="bg1"/>
                </a:solidFill>
              </a:rPr>
              <a:t>Helmholtz </a:t>
            </a:r>
            <a:r>
              <a:rPr lang="es-ES" sz="2000" i="1" dirty="0" err="1" smtClean="0">
                <a:solidFill>
                  <a:schemeClr val="bg1"/>
                </a:solidFill>
              </a:rPr>
              <a:t>Equation</a:t>
            </a:r>
            <a:r>
              <a:rPr lang="es-ES" sz="2000" i="1" dirty="0" smtClean="0">
                <a:solidFill>
                  <a:schemeClr val="bg1"/>
                </a:solidFill>
              </a:rPr>
              <a:t> </a:t>
            </a:r>
            <a:endParaRPr lang="es-ES" sz="2000" i="1" dirty="0">
              <a:solidFill>
                <a:schemeClr val="bg1"/>
              </a:solidFill>
            </a:endParaRPr>
          </a:p>
        </p:txBody>
      </p:sp>
      <p:sp>
        <p:nvSpPr>
          <p:cNvPr id="5" name="Rectangle 4"/>
          <p:cNvSpPr/>
          <p:nvPr/>
        </p:nvSpPr>
        <p:spPr>
          <a:xfrm>
            <a:off x="179512" y="1166843"/>
            <a:ext cx="8856984" cy="5139869"/>
          </a:xfrm>
          <a:prstGeom prst="rect">
            <a:avLst/>
          </a:prstGeom>
        </p:spPr>
        <p:txBody>
          <a:bodyPr wrap="square">
            <a:spAutoFit/>
          </a:bodyPr>
          <a:lstStyle/>
          <a:p>
            <a:endParaRPr lang="en-US" dirty="0"/>
          </a:p>
          <a:p>
            <a:endParaRPr lang="es-ES" dirty="0" smtClean="0"/>
          </a:p>
          <a:p>
            <a:endParaRPr lang="en-US" dirty="0"/>
          </a:p>
          <a:p>
            <a:endParaRPr lang="es-E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a:p>
            <a:endParaRPr lang="en-US" dirty="0"/>
          </a:p>
          <a:p>
            <a:pPr algn="just"/>
            <a:r>
              <a:rPr lang="en-US" sz="2000" dirty="0" smtClean="0"/>
              <a:t>Literature: </a:t>
            </a:r>
          </a:p>
          <a:p>
            <a:pPr marL="285750" indent="-285750" algn="just">
              <a:buFont typeface="Arial" pitchFamily="34" charset="0"/>
              <a:buChar char="•"/>
            </a:pPr>
            <a:r>
              <a:rPr lang="en-US" sz="2000" dirty="0" smtClean="0"/>
              <a:t>Other authors   </a:t>
            </a:r>
            <a:r>
              <a:rPr lang="en-US" sz="2000" dirty="0" smtClean="0">
                <a:sym typeface="Wingdings" pitchFamily="2" charset="2"/>
              </a:rPr>
              <a:t> Don’t use </a:t>
            </a:r>
            <a:r>
              <a:rPr lang="en-US" sz="2000" dirty="0">
                <a:sym typeface="Wingdings" pitchFamily="2" charset="2"/>
              </a:rPr>
              <a:t>heterogeneous multi-GPU clusters</a:t>
            </a:r>
            <a:r>
              <a:rPr lang="en-US" sz="2000" dirty="0" smtClean="0">
                <a:sym typeface="Wingdings" pitchFamily="2" charset="2"/>
              </a:rPr>
              <a:t>.</a:t>
            </a:r>
            <a:endParaRPr lang="en-US" sz="2000" dirty="0" smtClean="0"/>
          </a:p>
        </p:txBody>
      </p:sp>
      <p:sp>
        <p:nvSpPr>
          <p:cNvPr id="33" name="25 Elipse"/>
          <p:cNvSpPr/>
          <p:nvPr/>
        </p:nvSpPr>
        <p:spPr>
          <a:xfrm>
            <a:off x="467544"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36" name="25 Elipse"/>
          <p:cNvSpPr/>
          <p:nvPr/>
        </p:nvSpPr>
        <p:spPr>
          <a:xfrm>
            <a:off x="611560"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 name="TextBox 1"/>
              <p:cNvSpPr txBox="1"/>
              <p:nvPr/>
            </p:nvSpPr>
            <p:spPr>
              <a:xfrm>
                <a:off x="3051607" y="4437112"/>
                <a:ext cx="1111138" cy="430887"/>
              </a:xfrm>
              <a:prstGeom prst="rect">
                <a:avLst/>
              </a:prstGeom>
              <a:noFill/>
              <a:ln>
                <a:solidFill>
                  <a:srgbClr val="0070C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ES" sz="2200" i="1" smtClean="0">
                          <a:latin typeface="Cambria Math"/>
                        </a:rPr>
                        <m:t>𝐴</m:t>
                      </m:r>
                      <m:r>
                        <a:rPr lang="es-ES" sz="2200" b="0" i="1" smtClean="0">
                          <a:latin typeface="Cambria Math"/>
                        </a:rPr>
                        <m:t>𝑥</m:t>
                      </m:r>
                      <m:r>
                        <a:rPr lang="es-ES" sz="2200" i="1" smtClean="0">
                          <a:latin typeface="Cambria Math"/>
                        </a:rPr>
                        <m:t>=</m:t>
                      </m:r>
                      <m:r>
                        <a:rPr lang="es-ES" sz="2200" b="0" i="1" smtClean="0">
                          <a:latin typeface="Cambria Math"/>
                        </a:rPr>
                        <m:t>𝑏</m:t>
                      </m:r>
                    </m:oMath>
                  </m:oMathPara>
                </a14:m>
                <a:endParaRPr lang="es-ES"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3051607" y="4437112"/>
                <a:ext cx="1111138" cy="430887"/>
              </a:xfrm>
              <a:prstGeom prst="rect">
                <a:avLst/>
              </a:prstGeom>
              <a:blipFill rotWithShape="1">
                <a:blip r:embed="rId3"/>
                <a:stretch>
                  <a:fillRect t="-6849" r="-8696" b="-24658"/>
                </a:stretch>
              </a:blipFill>
              <a:ln>
                <a:solidFill>
                  <a:srgbClr val="0070C0"/>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979712" y="1399131"/>
                <a:ext cx="3326936" cy="430887"/>
              </a:xfrm>
              <a:prstGeom prst="rect">
                <a:avLst/>
              </a:prstGeom>
              <a:noFill/>
              <a:ln>
                <a:solidFill>
                  <a:srgbClr val="0070C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a:ea typeface="Cambria Math"/>
                        </a:rPr>
                        <m:t>(</m:t>
                      </m:r>
                      <m:sSup>
                        <m:sSupPr>
                          <m:ctrlPr>
                            <a:rPr lang="es-ES" sz="2200" i="1" smtClean="0">
                              <a:latin typeface="Cambria Math"/>
                              <a:ea typeface="Cambria Math"/>
                            </a:rPr>
                          </m:ctrlPr>
                        </m:sSupPr>
                        <m:e>
                          <m:r>
                            <a:rPr lang="es-ES" sz="2200" i="1">
                              <a:latin typeface="Cambria Math"/>
                              <a:ea typeface="Cambria Math"/>
                            </a:rPr>
                            <m:t>𝛻</m:t>
                          </m:r>
                        </m:e>
                        <m:sup>
                          <m:r>
                            <a:rPr lang="es-ES" sz="2200" b="0" i="1" smtClean="0">
                              <a:latin typeface="Cambria Math"/>
                              <a:ea typeface="Cambria Math"/>
                            </a:rPr>
                            <m:t>2</m:t>
                          </m:r>
                        </m:sup>
                      </m:sSup>
                      <m:d>
                        <m:dPr>
                          <m:ctrlPr>
                            <a:rPr lang="es-ES" sz="2200" b="0" i="1" smtClean="0">
                              <a:latin typeface="Cambria Math"/>
                              <a:ea typeface="Cambria Math"/>
                            </a:rPr>
                          </m:ctrlPr>
                        </m:dPr>
                        <m:e>
                          <m:r>
                            <a:rPr lang="es-ES" sz="2200" b="1" i="1" smtClean="0">
                              <a:latin typeface="Cambria Math"/>
                              <a:ea typeface="Cambria Math"/>
                            </a:rPr>
                            <m:t>𝒓</m:t>
                          </m:r>
                        </m:e>
                      </m:d>
                      <m:r>
                        <a:rPr lang="es-ES" sz="2200" b="0" i="1" smtClean="0">
                          <a:latin typeface="Cambria Math"/>
                          <a:ea typeface="Cambria Math"/>
                        </a:rPr>
                        <m:t>+</m:t>
                      </m:r>
                      <m:sSup>
                        <m:sSupPr>
                          <m:ctrlPr>
                            <a:rPr lang="es-ES" sz="2200" b="0" i="1" smtClean="0">
                              <a:latin typeface="Cambria Math"/>
                              <a:ea typeface="Cambria Math"/>
                            </a:rPr>
                          </m:ctrlPr>
                        </m:sSupPr>
                        <m:e>
                          <m:r>
                            <a:rPr lang="es-ES" sz="2200" i="1">
                              <a:latin typeface="Cambria Math"/>
                              <a:ea typeface="Cambria Math"/>
                            </a:rPr>
                            <m:t>𝑘</m:t>
                          </m:r>
                          <m:r>
                            <a:rPr lang="es-ES" sz="2200" i="1">
                              <a:latin typeface="Cambria Math"/>
                              <a:ea typeface="Cambria Math"/>
                            </a:rPr>
                            <m:t>(</m:t>
                          </m:r>
                          <m:r>
                            <a:rPr lang="es-ES" sz="2200" b="1" i="1">
                              <a:latin typeface="Cambria Math"/>
                              <a:ea typeface="Cambria Math"/>
                            </a:rPr>
                            <m:t>𝒓</m:t>
                          </m:r>
                          <m:r>
                            <a:rPr lang="es-ES" sz="2200" i="1">
                              <a:latin typeface="Cambria Math"/>
                              <a:ea typeface="Cambria Math"/>
                            </a:rPr>
                            <m:t>)</m:t>
                          </m:r>
                        </m:e>
                        <m:sup>
                          <m:r>
                            <a:rPr lang="es-ES" sz="2200" i="1">
                              <a:latin typeface="Cambria Math"/>
                              <a:ea typeface="Cambria Math"/>
                            </a:rPr>
                            <m:t>2</m:t>
                          </m:r>
                        </m:sup>
                      </m:sSup>
                      <m:r>
                        <a:rPr lang="es-ES" sz="2200" b="0" i="1" smtClean="0">
                          <a:latin typeface="Cambria Math"/>
                          <a:ea typeface="Cambria Math"/>
                        </a:rPr>
                        <m:t>) </m:t>
                      </m:r>
                      <m:r>
                        <a:rPr lang="es-ES" sz="2200" b="0" i="1" smtClean="0">
                          <a:latin typeface="Cambria Math"/>
                          <a:ea typeface="Cambria Math"/>
                        </a:rPr>
                        <m:t>𝐸</m:t>
                      </m:r>
                      <m:d>
                        <m:dPr>
                          <m:ctrlPr>
                            <a:rPr lang="es-ES" sz="2200" b="0" i="1" smtClean="0">
                              <a:latin typeface="Cambria Math"/>
                              <a:ea typeface="Cambria Math"/>
                            </a:rPr>
                          </m:ctrlPr>
                        </m:dPr>
                        <m:e>
                          <m:r>
                            <a:rPr lang="es-ES" sz="2200" b="1" i="1" smtClean="0">
                              <a:latin typeface="Cambria Math"/>
                              <a:ea typeface="Cambria Math"/>
                            </a:rPr>
                            <m:t>𝒓</m:t>
                          </m:r>
                        </m:e>
                      </m:d>
                      <m:r>
                        <a:rPr lang="es-ES" sz="2200" b="0" i="1" smtClean="0">
                          <a:latin typeface="Cambria Math"/>
                          <a:ea typeface="Cambria Math"/>
                        </a:rPr>
                        <m:t>=0</m:t>
                      </m:r>
                    </m:oMath>
                  </m:oMathPara>
                </a14:m>
                <a:endParaRPr lang="es-ES" sz="2200" dirty="0"/>
              </a:p>
            </p:txBody>
          </p:sp>
        </mc:Choice>
        <mc:Fallback xmlns="">
          <p:sp>
            <p:nvSpPr>
              <p:cNvPr id="3" name="TextBox 2"/>
              <p:cNvSpPr txBox="1">
                <a:spLocks noRot="1" noChangeAspect="1" noMove="1" noResize="1" noEditPoints="1" noAdjustHandles="1" noChangeArrowheads="1" noChangeShapeType="1" noTextEdit="1"/>
              </p:cNvSpPr>
              <p:nvPr/>
            </p:nvSpPr>
            <p:spPr>
              <a:xfrm>
                <a:off x="1979712" y="1399131"/>
                <a:ext cx="3326936" cy="430887"/>
              </a:xfrm>
              <a:prstGeom prst="rect">
                <a:avLst/>
              </a:prstGeom>
              <a:blipFill rotWithShape="1">
                <a:blip r:embed="rId4"/>
                <a:stretch>
                  <a:fillRect l="-182" t="-6944" r="-2920" b="-26389"/>
                </a:stretch>
              </a:blipFill>
              <a:ln>
                <a:solidFill>
                  <a:srgbClr val="0070C0"/>
                </a:solidFill>
              </a:ln>
            </p:spPr>
            <p:txBody>
              <a:bodyPr/>
              <a:lstStyle/>
              <a:p>
                <a:r>
                  <a:rPr lang="es-ES">
                    <a:noFill/>
                  </a:rPr>
                  <a:t> </a:t>
                </a:r>
              </a:p>
            </p:txBody>
          </p:sp>
        </mc:Fallback>
      </mc:AlternateContent>
      <p:sp>
        <p:nvSpPr>
          <p:cNvPr id="9" name="Down Arrow 8"/>
          <p:cNvSpPr/>
          <p:nvPr/>
        </p:nvSpPr>
        <p:spPr>
          <a:xfrm>
            <a:off x="3391152" y="2122273"/>
            <a:ext cx="432048" cy="2095553"/>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sp>
        <p:nvSpPr>
          <p:cNvPr id="10" name="TextBox 9"/>
          <p:cNvSpPr txBox="1"/>
          <p:nvPr/>
        </p:nvSpPr>
        <p:spPr>
          <a:xfrm>
            <a:off x="3823200" y="2636716"/>
            <a:ext cx="4048609" cy="707886"/>
          </a:xfrm>
          <a:prstGeom prst="rect">
            <a:avLst/>
          </a:prstGeom>
          <a:noFill/>
        </p:spPr>
        <p:txBody>
          <a:bodyPr wrap="none" rtlCol="0">
            <a:spAutoFit/>
          </a:bodyPr>
          <a:lstStyle/>
          <a:p>
            <a:r>
              <a:rPr lang="es-ES" sz="2000" dirty="0" err="1" smtClean="0">
                <a:solidFill>
                  <a:srgbClr val="304DCA"/>
                </a:solidFill>
              </a:rPr>
              <a:t>Green’s</a:t>
            </a:r>
            <a:r>
              <a:rPr lang="es-ES" sz="2000" dirty="0" smtClean="0">
                <a:solidFill>
                  <a:srgbClr val="304DCA"/>
                </a:solidFill>
              </a:rPr>
              <a:t> </a:t>
            </a:r>
            <a:r>
              <a:rPr lang="es-ES" sz="2000" dirty="0" err="1" smtClean="0">
                <a:solidFill>
                  <a:srgbClr val="304DCA"/>
                </a:solidFill>
              </a:rPr>
              <a:t>Functions</a:t>
            </a:r>
            <a:endParaRPr lang="es-ES" sz="2000" dirty="0" smtClean="0">
              <a:solidFill>
                <a:srgbClr val="304DCA"/>
              </a:solidFill>
            </a:endParaRPr>
          </a:p>
          <a:p>
            <a:r>
              <a:rPr lang="es-ES" sz="2000" dirty="0" err="1" smtClean="0">
                <a:solidFill>
                  <a:srgbClr val="304DCA"/>
                </a:solidFill>
              </a:rPr>
              <a:t>Spatial</a:t>
            </a:r>
            <a:r>
              <a:rPr lang="es-ES" sz="2000" dirty="0" smtClean="0">
                <a:solidFill>
                  <a:srgbClr val="304DCA"/>
                </a:solidFill>
              </a:rPr>
              <a:t> </a:t>
            </a:r>
            <a:r>
              <a:rPr lang="es-ES" sz="2000" dirty="0" err="1" smtClean="0">
                <a:solidFill>
                  <a:srgbClr val="304DCA"/>
                </a:solidFill>
              </a:rPr>
              <a:t>Discretization</a:t>
            </a:r>
            <a:r>
              <a:rPr lang="es-ES" sz="2000" dirty="0" smtClean="0">
                <a:solidFill>
                  <a:srgbClr val="304DCA"/>
                </a:solidFill>
              </a:rPr>
              <a:t> (</a:t>
            </a:r>
            <a:r>
              <a:rPr lang="es-ES" sz="2000" dirty="0" err="1" smtClean="0">
                <a:solidFill>
                  <a:srgbClr val="304DCA"/>
                </a:solidFill>
              </a:rPr>
              <a:t>based</a:t>
            </a:r>
            <a:r>
              <a:rPr lang="es-ES" sz="2000" dirty="0" smtClean="0">
                <a:solidFill>
                  <a:srgbClr val="304DCA"/>
                </a:solidFill>
              </a:rPr>
              <a:t> </a:t>
            </a:r>
            <a:r>
              <a:rPr lang="es-ES" sz="2000" dirty="0" err="1" smtClean="0">
                <a:solidFill>
                  <a:srgbClr val="304DCA"/>
                </a:solidFill>
              </a:rPr>
              <a:t>on</a:t>
            </a:r>
            <a:r>
              <a:rPr lang="es-ES" sz="2000" dirty="0" smtClean="0">
                <a:solidFill>
                  <a:srgbClr val="304DCA"/>
                </a:solidFill>
              </a:rPr>
              <a:t> FEM)</a:t>
            </a:r>
            <a:endParaRPr lang="es-ES" sz="2000" dirty="0">
              <a:solidFill>
                <a:srgbClr val="304DCA"/>
              </a:solidFill>
            </a:endParaRPr>
          </a:p>
        </p:txBody>
      </p:sp>
      <p:sp>
        <p:nvSpPr>
          <p:cNvPr id="14" name="TextBox 13"/>
          <p:cNvSpPr txBox="1"/>
          <p:nvPr/>
        </p:nvSpPr>
        <p:spPr>
          <a:xfrm>
            <a:off x="4401411" y="4293096"/>
            <a:ext cx="3777765" cy="1015663"/>
          </a:xfrm>
          <a:prstGeom prst="rect">
            <a:avLst/>
          </a:prstGeom>
          <a:noFill/>
        </p:spPr>
        <p:txBody>
          <a:bodyPr wrap="none" rtlCol="0">
            <a:spAutoFit/>
          </a:bodyPr>
          <a:lstStyle/>
          <a:p>
            <a:r>
              <a:rPr lang="es-ES" sz="2000" b="1" dirty="0" err="1" smtClean="0"/>
              <a:t>Large</a:t>
            </a:r>
            <a:r>
              <a:rPr lang="es-ES" sz="2000" b="1" dirty="0" smtClean="0"/>
              <a:t> linear </a:t>
            </a:r>
            <a:r>
              <a:rPr lang="es-ES" sz="2000" b="1" dirty="0" err="1" smtClean="0"/>
              <a:t>system</a:t>
            </a:r>
            <a:r>
              <a:rPr lang="es-ES" sz="2000" b="1" dirty="0" smtClean="0"/>
              <a:t> of </a:t>
            </a:r>
            <a:r>
              <a:rPr lang="es-ES" sz="2000" b="1" dirty="0" err="1" smtClean="0"/>
              <a:t>equations</a:t>
            </a:r>
            <a:endParaRPr lang="es-ES" sz="2000" b="1" dirty="0" smtClean="0"/>
          </a:p>
          <a:p>
            <a:r>
              <a:rPr lang="es-ES" sz="2000" b="1" i="1" dirty="0" smtClean="0"/>
              <a:t>A </a:t>
            </a:r>
            <a:r>
              <a:rPr lang="es-ES" sz="2000" b="1" i="1" dirty="0" err="1" smtClean="0"/>
              <a:t>is</a:t>
            </a:r>
            <a:r>
              <a:rPr lang="es-ES" sz="2000" b="1" i="1" dirty="0" smtClean="0"/>
              <a:t> </a:t>
            </a:r>
            <a:r>
              <a:rPr lang="es-ES" sz="2000" b="1" i="1" dirty="0" err="1" smtClean="0"/>
              <a:t>sparse</a:t>
            </a:r>
            <a:r>
              <a:rPr lang="es-ES" sz="2000" b="1" i="1" dirty="0" smtClean="0"/>
              <a:t>, </a:t>
            </a:r>
            <a:r>
              <a:rPr lang="es-ES" sz="2000" b="1" i="1" dirty="0" err="1" smtClean="0"/>
              <a:t>symmetric</a:t>
            </a:r>
            <a:r>
              <a:rPr lang="es-ES" sz="2000" b="1" i="1" dirty="0" smtClean="0"/>
              <a:t> and </a:t>
            </a:r>
            <a:r>
              <a:rPr lang="es-ES" sz="2000" b="1" i="1" dirty="0" err="1" smtClean="0"/>
              <a:t>with</a:t>
            </a:r>
            <a:r>
              <a:rPr lang="es-ES" sz="2000" b="1" i="1" dirty="0" smtClean="0"/>
              <a:t> a </a:t>
            </a:r>
          </a:p>
          <a:p>
            <a:r>
              <a:rPr lang="es-ES" sz="2000" b="1" i="1" dirty="0" smtClean="0"/>
              <a:t>regular </a:t>
            </a:r>
            <a:r>
              <a:rPr lang="es-ES" sz="2000" b="1" i="1" dirty="0" err="1" smtClean="0"/>
              <a:t>pattern</a:t>
            </a:r>
            <a:endParaRPr lang="es-ES" sz="2000" b="1" i="1" dirty="0"/>
          </a:p>
        </p:txBody>
      </p:sp>
      <p:sp>
        <p:nvSpPr>
          <p:cNvPr id="23" name="TextBox 22"/>
          <p:cNvSpPr txBox="1"/>
          <p:nvPr/>
        </p:nvSpPr>
        <p:spPr>
          <a:xfrm>
            <a:off x="5366235" y="1260631"/>
            <a:ext cx="3891065" cy="707886"/>
          </a:xfrm>
          <a:prstGeom prst="rect">
            <a:avLst/>
          </a:prstGeom>
          <a:noFill/>
        </p:spPr>
        <p:txBody>
          <a:bodyPr wrap="none" rtlCol="0">
            <a:spAutoFit/>
          </a:bodyPr>
          <a:lstStyle/>
          <a:p>
            <a:r>
              <a:rPr lang="es-ES" sz="2000" b="1" dirty="0" smtClean="0"/>
              <a:t>Linear </a:t>
            </a:r>
            <a:r>
              <a:rPr lang="es-ES" sz="2000" b="1" dirty="0" err="1" smtClean="0"/>
              <a:t>Eliptic</a:t>
            </a:r>
            <a:r>
              <a:rPr lang="es-ES" sz="2000" b="1" dirty="0" smtClean="0"/>
              <a:t> </a:t>
            </a:r>
            <a:r>
              <a:rPr lang="es-ES" sz="2000" b="1" dirty="0" err="1" smtClean="0"/>
              <a:t>Partial</a:t>
            </a:r>
            <a:r>
              <a:rPr lang="es-ES" sz="2000" b="1" dirty="0" smtClean="0"/>
              <a:t> </a:t>
            </a:r>
            <a:r>
              <a:rPr lang="es-ES" sz="2000" b="1" dirty="0" err="1" smtClean="0"/>
              <a:t>Differential</a:t>
            </a:r>
            <a:r>
              <a:rPr lang="es-ES" sz="2000" b="1" dirty="0" smtClean="0"/>
              <a:t> of </a:t>
            </a:r>
          </a:p>
          <a:p>
            <a:r>
              <a:rPr lang="es-ES" sz="2000" b="1" i="1" dirty="0" err="1" smtClean="0"/>
              <a:t>Equations</a:t>
            </a:r>
            <a:r>
              <a:rPr lang="es-ES" sz="2000" b="1" i="1" dirty="0" smtClean="0"/>
              <a:t> (PDE).</a:t>
            </a:r>
            <a:endParaRPr lang="es-ES" sz="2000" b="1" i="1" dirty="0"/>
          </a:p>
        </p:txBody>
      </p:sp>
    </p:spTree>
    <p:extLst>
      <p:ext uri="{BB962C8B-B14F-4D97-AF65-F5344CB8AC3E}">
        <p14:creationId xmlns:p14="http://schemas.microsoft.com/office/powerpoint/2010/main" val="1910873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5</a:t>
            </a:fld>
            <a:endParaRPr lang="es-ES" b="1" dirty="0">
              <a:solidFill>
                <a:schemeClr val="tx1"/>
              </a:solidFill>
              <a:latin typeface="+mj-lt"/>
              <a:cs typeface="Arial" pitchFamily="34" charset="0"/>
            </a:endParaRPr>
          </a:p>
        </p:txBody>
      </p:sp>
      <p:sp>
        <p:nvSpPr>
          <p:cNvPr id="11" name="10 CuadroTexto"/>
          <p:cNvSpPr txBox="1"/>
          <p:nvPr/>
        </p:nvSpPr>
        <p:spPr>
          <a:xfrm>
            <a:off x="179512" y="-27384"/>
            <a:ext cx="1440160" cy="307777"/>
          </a:xfrm>
          <a:prstGeom prst="rect">
            <a:avLst/>
          </a:prstGeom>
          <a:noFill/>
        </p:spPr>
        <p:txBody>
          <a:bodyPr wrap="square" rtlCol="0">
            <a:spAutoFit/>
          </a:bodyPr>
          <a:lstStyle/>
          <a:p>
            <a:r>
              <a:rPr lang="es-ES" sz="1400" b="1" dirty="0" smtClean="0">
                <a:solidFill>
                  <a:schemeClr val="bg1"/>
                </a:solidFill>
                <a:latin typeface="+mj-lt"/>
                <a:cs typeface="Arial" pitchFamily="34" charset="0"/>
              </a:rPr>
              <a:t>Introduction</a:t>
            </a:r>
            <a:endParaRPr lang="es-ES" sz="1400" b="1" dirty="0">
              <a:solidFill>
                <a:schemeClr val="bg1"/>
              </a:solidFill>
              <a:latin typeface="+mj-lt"/>
              <a:cs typeface="Arial" pitchFamily="34" charset="0"/>
            </a:endParaRPr>
          </a:p>
        </p:txBody>
      </p:sp>
      <p:sp>
        <p:nvSpPr>
          <p:cNvPr id="22" name="21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43" name="42 Rectángulo redondeado"/>
          <p:cNvSpPr>
            <a:spLocks noChangeAspect="1"/>
          </p:cNvSpPr>
          <p:nvPr/>
        </p:nvSpPr>
        <p:spPr>
          <a:xfrm>
            <a:off x="683568" y="1339418"/>
            <a:ext cx="7056784" cy="1225486"/>
          </a:xfrm>
          <a:prstGeom prst="roundRect">
            <a:avLst/>
          </a:prstGeom>
          <a:solidFill>
            <a:schemeClr val="bg1">
              <a:lumMod val="95000"/>
            </a:schemeClr>
          </a:solidFill>
          <a:ln w="15875">
            <a:solidFill>
              <a:schemeClr val="tx1">
                <a:lumMod val="50000"/>
                <a:lumOff val="50000"/>
              </a:schemeClr>
            </a:solidFill>
          </a:ln>
          <a:effectLst>
            <a:outerShdw blurRad="50800" dist="63500" dir="2700000" algn="tl" rotWithShape="0">
              <a:schemeClr val="tx1">
                <a:lumMod val="65000"/>
                <a:lumOff val="3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chemeClr val="tx1"/>
                </a:solidFill>
              </a:rPr>
              <a:t> </a:t>
            </a:r>
            <a:r>
              <a:rPr lang="en-US" dirty="0" smtClean="0">
                <a:solidFill>
                  <a:schemeClr val="tx1"/>
                </a:solidFill>
              </a:rPr>
              <a:t>Develop a </a:t>
            </a:r>
            <a:r>
              <a:rPr lang="en-US" b="1" dirty="0">
                <a:solidFill>
                  <a:srgbClr val="3366FF"/>
                </a:solidFill>
              </a:rPr>
              <a:t>parallel solution for the 3D Helmholtz equation </a:t>
            </a:r>
            <a:r>
              <a:rPr lang="en-US" smtClean="0">
                <a:solidFill>
                  <a:schemeClr val="tx1"/>
                </a:solidFill>
                <a:sym typeface="Wingdings" pitchFamily="2" charset="2"/>
              </a:rPr>
              <a:t>on</a:t>
            </a:r>
            <a:r>
              <a:rPr lang="en-US" smtClean="0">
                <a:solidFill>
                  <a:schemeClr val="tx1"/>
                </a:solidFill>
              </a:rPr>
              <a:t> a heterogeneous </a:t>
            </a:r>
            <a:r>
              <a:rPr lang="en-US" dirty="0">
                <a:solidFill>
                  <a:schemeClr val="tx1"/>
                </a:solidFill>
              </a:rPr>
              <a:t>architecture of modern multi-GPU clusters</a:t>
            </a: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2232248" cy="400110"/>
          </a:xfrm>
          <a:prstGeom prst="rect">
            <a:avLst/>
          </a:prstGeom>
          <a:noFill/>
        </p:spPr>
        <p:txBody>
          <a:bodyPr wrap="square" rtlCol="0">
            <a:spAutoFit/>
          </a:bodyPr>
          <a:lstStyle/>
          <a:p>
            <a:r>
              <a:rPr lang="es-ES" sz="2000" i="1" dirty="0" err="1" smtClean="0">
                <a:solidFill>
                  <a:schemeClr val="bg1"/>
                </a:solidFill>
              </a:rPr>
              <a:t>Goal</a:t>
            </a:r>
            <a:endParaRPr lang="es-ES" sz="2000" i="1" dirty="0">
              <a:solidFill>
                <a:schemeClr val="bg1"/>
              </a:solidFill>
            </a:endParaRPr>
          </a:p>
        </p:txBody>
      </p:sp>
      <p:sp>
        <p:nvSpPr>
          <p:cNvPr id="46" name="45 Rectángulo"/>
          <p:cNvSpPr/>
          <p:nvPr/>
        </p:nvSpPr>
        <p:spPr>
          <a:xfrm>
            <a:off x="431540" y="4370914"/>
            <a:ext cx="8064896" cy="369332"/>
          </a:xfrm>
          <a:prstGeom prst="rect">
            <a:avLst/>
          </a:prstGeom>
        </p:spPr>
        <p:txBody>
          <a:bodyPr wrap="square">
            <a:spAutoFit/>
          </a:bodyPr>
          <a:lstStyle/>
          <a:p>
            <a:pPr algn="ctr"/>
            <a:r>
              <a:rPr lang="en-US" b="1" dirty="0" smtClean="0"/>
              <a:t>BCG method </a:t>
            </a:r>
            <a:endParaRPr lang="en-US" b="1" dirty="0"/>
          </a:p>
        </p:txBody>
      </p:sp>
      <p:sp>
        <p:nvSpPr>
          <p:cNvPr id="47" name="46 Flecha abajo"/>
          <p:cNvSpPr/>
          <p:nvPr/>
        </p:nvSpPr>
        <p:spPr>
          <a:xfrm>
            <a:off x="4211960" y="2708920"/>
            <a:ext cx="504056" cy="1661994"/>
          </a:xfrm>
          <a:prstGeom prst="downArrow">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48" name="47 Rectángulo"/>
          <p:cNvSpPr/>
          <p:nvPr/>
        </p:nvSpPr>
        <p:spPr>
          <a:xfrm>
            <a:off x="0" y="5229200"/>
            <a:ext cx="9144000" cy="646331"/>
          </a:xfrm>
          <a:prstGeom prst="rect">
            <a:avLst/>
          </a:prstGeom>
        </p:spPr>
        <p:txBody>
          <a:bodyPr wrap="square">
            <a:spAutoFit/>
          </a:bodyPr>
          <a:lstStyle/>
          <a:p>
            <a:r>
              <a:rPr lang="es-ES" b="1" dirty="0" smtClean="0"/>
              <a:t>(1) </a:t>
            </a:r>
            <a:r>
              <a:rPr lang="en-US" b="1" dirty="0" smtClean="0"/>
              <a:t>multi-GPU clusters               (2) Regular Format matrices     (3) Acceleration </a:t>
            </a:r>
            <a:r>
              <a:rPr lang="en-US" b="1" dirty="0" err="1" smtClean="0"/>
              <a:t>SpMVs</a:t>
            </a:r>
            <a:r>
              <a:rPr lang="en-US" b="1" dirty="0" smtClean="0"/>
              <a:t> &amp; vector</a:t>
            </a:r>
          </a:p>
          <a:p>
            <a:r>
              <a:rPr lang="en-US" b="1" dirty="0"/>
              <a:t> </a:t>
            </a:r>
            <a:r>
              <a:rPr lang="en-US" b="1" dirty="0" smtClean="0"/>
              <a:t>                                                                                                                                 operations</a:t>
            </a:r>
          </a:p>
        </p:txBody>
      </p:sp>
      <p:sp>
        <p:nvSpPr>
          <p:cNvPr id="52" name="51 Rectángulo"/>
          <p:cNvSpPr/>
          <p:nvPr/>
        </p:nvSpPr>
        <p:spPr>
          <a:xfrm>
            <a:off x="4765358" y="3574757"/>
            <a:ext cx="8064896" cy="923330"/>
          </a:xfrm>
          <a:prstGeom prst="rect">
            <a:avLst/>
          </a:prstGeom>
        </p:spPr>
        <p:txBody>
          <a:bodyPr wrap="square">
            <a:spAutoFit/>
          </a:bodyPr>
          <a:lstStyle/>
          <a:p>
            <a:r>
              <a:rPr lang="en-US" b="1" dirty="0" smtClean="0">
                <a:solidFill>
                  <a:srgbClr val="2929FF"/>
                </a:solidFill>
              </a:rPr>
              <a:t>OUR PROPOSAL</a:t>
            </a:r>
            <a:r>
              <a:rPr lang="en-US" b="1" dirty="0" smtClean="0">
                <a:solidFill>
                  <a:srgbClr val="2929FF"/>
                </a:solidFill>
                <a:sym typeface="Wingdings" pitchFamily="2" charset="2"/>
              </a:rPr>
              <a:t> </a:t>
            </a:r>
            <a:r>
              <a:rPr lang="en-US" b="1" dirty="0" err="1" smtClean="0">
                <a:solidFill>
                  <a:srgbClr val="2929FF"/>
                </a:solidFill>
                <a:sym typeface="Wingdings" pitchFamily="2" charset="2"/>
              </a:rPr>
              <a:t>mem</a:t>
            </a:r>
            <a:r>
              <a:rPr lang="en-US" b="1" dirty="0" smtClean="0">
                <a:solidFill>
                  <a:srgbClr val="2929FF"/>
                </a:solidFill>
                <a:sym typeface="Wingdings" pitchFamily="2" charset="2"/>
              </a:rPr>
              <a:t>. req.</a:t>
            </a:r>
          </a:p>
          <a:p>
            <a:r>
              <a:rPr lang="en-US" b="1" dirty="0" smtClean="0">
                <a:solidFill>
                  <a:srgbClr val="2929FF"/>
                </a:solidFill>
                <a:sym typeface="Wingdings" pitchFamily="2" charset="2"/>
              </a:rPr>
              <a:t> and runtime reductions</a:t>
            </a:r>
          </a:p>
          <a:p>
            <a:endParaRPr lang="en-US" b="1" dirty="0">
              <a:solidFill>
                <a:srgbClr val="2929FF"/>
              </a:solidFill>
              <a:sym typeface="Wingdings" pitchFamily="2" charset="2"/>
            </a:endParaRPr>
          </a:p>
        </p:txBody>
      </p:sp>
      <p:cxnSp>
        <p:nvCxnSpPr>
          <p:cNvPr id="5" name="Straight Arrow Connector 4"/>
          <p:cNvCxnSpPr/>
          <p:nvPr/>
        </p:nvCxnSpPr>
        <p:spPr>
          <a:xfrm flipH="1">
            <a:off x="1655676" y="4804703"/>
            <a:ext cx="2052228" cy="496505"/>
          </a:xfrm>
          <a:prstGeom prst="straightConnector1">
            <a:avLst/>
          </a:prstGeom>
          <a:solidFill>
            <a:schemeClr val="accent5">
              <a:lumMod val="40000"/>
              <a:lumOff val="60000"/>
            </a:schemeClr>
          </a:solidFill>
          <a:ln>
            <a:solidFill>
              <a:schemeClr val="accent5"/>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Arrow Connector 52"/>
          <p:cNvCxnSpPr/>
          <p:nvPr/>
        </p:nvCxnSpPr>
        <p:spPr>
          <a:xfrm>
            <a:off x="4427984" y="4804703"/>
            <a:ext cx="0" cy="496505"/>
          </a:xfrm>
          <a:prstGeom prst="straightConnector1">
            <a:avLst/>
          </a:prstGeom>
          <a:solidFill>
            <a:schemeClr val="accent5">
              <a:lumMod val="40000"/>
              <a:lumOff val="60000"/>
            </a:schemeClr>
          </a:solidFill>
          <a:ln>
            <a:solidFill>
              <a:schemeClr val="accent5"/>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Arrow Connector 55"/>
          <p:cNvCxnSpPr/>
          <p:nvPr/>
        </p:nvCxnSpPr>
        <p:spPr>
          <a:xfrm>
            <a:off x="5220072" y="4804703"/>
            <a:ext cx="2232248" cy="496505"/>
          </a:xfrm>
          <a:prstGeom prst="straightConnector1">
            <a:avLst/>
          </a:prstGeom>
          <a:solidFill>
            <a:schemeClr val="accent5">
              <a:lumMod val="40000"/>
              <a:lumOff val="60000"/>
            </a:schemeClr>
          </a:solidFill>
          <a:ln>
            <a:solidFill>
              <a:schemeClr val="accent5"/>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9" name="22 Elipse"/>
          <p:cNvSpPr/>
          <p:nvPr/>
        </p:nvSpPr>
        <p:spPr>
          <a:xfrm>
            <a:off x="619944"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40" name="21 Elipse"/>
          <p:cNvSpPr/>
          <p:nvPr/>
        </p:nvSpPr>
        <p:spPr>
          <a:xfrm>
            <a:off x="4759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2" name="Rectangle 1"/>
          <p:cNvSpPr/>
          <p:nvPr/>
        </p:nvSpPr>
        <p:spPr>
          <a:xfrm>
            <a:off x="0" y="3024828"/>
            <a:ext cx="4572000" cy="923330"/>
          </a:xfrm>
          <a:prstGeom prst="rect">
            <a:avLst/>
          </a:prstGeom>
        </p:spPr>
        <p:txBody>
          <a:bodyPr>
            <a:spAutoFit/>
          </a:bodyPr>
          <a:lstStyle/>
          <a:p>
            <a:r>
              <a:rPr lang="en-US" b="1" dirty="0">
                <a:solidFill>
                  <a:srgbClr val="FF0000"/>
                </a:solidFill>
              </a:rPr>
              <a:t>Extend the resolution of problems of </a:t>
            </a:r>
          </a:p>
          <a:p>
            <a:r>
              <a:rPr lang="en-US" b="1" dirty="0">
                <a:solidFill>
                  <a:srgbClr val="FF0000"/>
                </a:solidFill>
              </a:rPr>
              <a:t>practical interest to several</a:t>
            </a:r>
          </a:p>
          <a:p>
            <a:r>
              <a:rPr lang="es-ES" b="1" dirty="0" err="1">
                <a:solidFill>
                  <a:srgbClr val="FF0000"/>
                </a:solidFill>
              </a:rPr>
              <a:t>different</a:t>
            </a:r>
            <a:r>
              <a:rPr lang="es-ES" b="1" dirty="0">
                <a:solidFill>
                  <a:srgbClr val="FF0000"/>
                </a:solidFill>
              </a:rPr>
              <a:t> </a:t>
            </a:r>
            <a:r>
              <a:rPr lang="es-ES" b="1" dirty="0" err="1">
                <a:solidFill>
                  <a:srgbClr val="FF0000"/>
                </a:solidFill>
              </a:rPr>
              <a:t>fields</a:t>
            </a:r>
            <a:r>
              <a:rPr lang="es-ES" b="1" dirty="0">
                <a:solidFill>
                  <a:srgbClr val="FF0000"/>
                </a:solidFill>
              </a:rPr>
              <a:t> of </a:t>
            </a:r>
            <a:r>
              <a:rPr lang="es-ES" b="1" dirty="0" err="1">
                <a:solidFill>
                  <a:srgbClr val="FF0000"/>
                </a:solidFill>
              </a:rPr>
              <a:t>Physics</a:t>
            </a:r>
            <a:r>
              <a:rPr lang="es-ES" b="1" dirty="0">
                <a:solidFill>
                  <a:srgbClr val="FF0000"/>
                </a:solidFill>
              </a:rPr>
              <a:t>.</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rPr>
              <a:pPr/>
              <a:t>6</a:t>
            </a:fld>
            <a:endParaRPr lang="es-ES" b="1" dirty="0">
              <a:solidFill>
                <a:schemeClr val="tx1"/>
              </a:solidFill>
            </a:endParaRPr>
          </a:p>
        </p:txBody>
      </p:sp>
      <p:sp>
        <p:nvSpPr>
          <p:cNvPr id="40" name="39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2" name="41 CuadroTexto"/>
          <p:cNvSpPr txBox="1"/>
          <p:nvPr/>
        </p:nvSpPr>
        <p:spPr>
          <a:xfrm>
            <a:off x="429924" y="1543077"/>
            <a:ext cx="8856984" cy="2862322"/>
          </a:xfrm>
          <a:prstGeom prst="rect">
            <a:avLst/>
          </a:prstGeom>
          <a:noFill/>
        </p:spPr>
        <p:txBody>
          <a:bodyPr wrap="square" rtlCol="0">
            <a:spAutoFit/>
          </a:bodyPr>
          <a:lstStyle/>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Introduction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Algorithm</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Regular </a:t>
            </a:r>
            <a:r>
              <a:rPr lang="es-ES" sz="2000" dirty="0" err="1" smtClean="0">
                <a:solidFill>
                  <a:srgbClr val="0000A2"/>
                </a:solidFill>
                <a:effectLst>
                  <a:outerShdw blurRad="38100" dist="38100" dir="2700000" algn="tl">
                    <a:srgbClr val="000000">
                      <a:alpha val="43137"/>
                    </a:srgbClr>
                  </a:outerShdw>
                </a:effectLst>
              </a:rPr>
              <a:t>Format</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Multi-GPU </a:t>
            </a:r>
            <a:r>
              <a:rPr lang="es-ES" sz="2000" dirty="0" err="1" smtClean="0">
                <a:solidFill>
                  <a:srgbClr val="0000A2"/>
                </a:solidFill>
                <a:effectLst>
                  <a:outerShdw blurRad="38100" dist="38100" dir="2700000" algn="tl">
                    <a:srgbClr val="000000">
                      <a:alpha val="43137"/>
                    </a:srgbClr>
                  </a:outerShdw>
                </a:effectLst>
              </a:rPr>
              <a:t>approach</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Implementation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Performance Evaluation</a:t>
            </a: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Conclusions</a:t>
            </a:r>
            <a:r>
              <a:rPr lang="es-ES" sz="2000" dirty="0" smtClean="0">
                <a:solidFill>
                  <a:srgbClr val="0000A2"/>
                </a:solidFill>
                <a:effectLst>
                  <a:outerShdw blurRad="38100" dist="38100" dir="2700000" algn="tl">
                    <a:srgbClr val="000000">
                      <a:alpha val="43137"/>
                    </a:srgbClr>
                  </a:outerShdw>
                </a:effectLst>
              </a:rPr>
              <a:t> and </a:t>
            </a:r>
            <a:r>
              <a:rPr lang="es-ES" sz="2000" dirty="0" err="1" smtClean="0">
                <a:solidFill>
                  <a:srgbClr val="0000A2"/>
                </a:solidFill>
                <a:effectLst>
                  <a:outerShdw blurRad="38100" dist="38100" dir="2700000" algn="tl">
                    <a:srgbClr val="000000">
                      <a:alpha val="43137"/>
                    </a:srgbClr>
                  </a:outerShdw>
                </a:effectLst>
              </a:rPr>
              <a:t>Future</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works</a:t>
            </a:r>
            <a:endParaRPr lang="es-ES" sz="2000" dirty="0">
              <a:solidFill>
                <a:srgbClr val="0000A2"/>
              </a:solidFill>
              <a:effectLst>
                <a:outerShdw blurRad="38100" dist="38100" dir="2700000" algn="tl">
                  <a:srgbClr val="000000">
                    <a:alpha val="43137"/>
                  </a:srgbClr>
                </a:outerShdw>
              </a:effectLst>
            </a:endParaRPr>
          </a:p>
        </p:txBody>
      </p:sp>
      <p:sp>
        <p:nvSpPr>
          <p:cNvPr id="41" name="40 CuadroTexto"/>
          <p:cNvSpPr txBox="1"/>
          <p:nvPr/>
        </p:nvSpPr>
        <p:spPr>
          <a:xfrm>
            <a:off x="179512" y="436602"/>
            <a:ext cx="2232248" cy="400110"/>
          </a:xfrm>
          <a:prstGeom prst="rect">
            <a:avLst/>
          </a:prstGeom>
          <a:noFill/>
        </p:spPr>
        <p:txBody>
          <a:bodyPr wrap="square" rtlCol="0">
            <a:spAutoFit/>
          </a:bodyPr>
          <a:lstStyle/>
          <a:p>
            <a:r>
              <a:rPr lang="es-ES" sz="2000" i="1" dirty="0" err="1" smtClean="0">
                <a:solidFill>
                  <a:schemeClr val="bg1"/>
                </a:solidFill>
              </a:rPr>
              <a:t>Outline</a:t>
            </a:r>
            <a:endParaRPr lang="es-ES" sz="2000" i="1" dirty="0">
              <a:solidFill>
                <a:schemeClr val="bg1"/>
              </a:solidFill>
            </a:endParaRPr>
          </a:p>
        </p:txBody>
      </p:sp>
    </p:spTree>
    <p:extLst>
      <p:ext uri="{BB962C8B-B14F-4D97-AF65-F5344CB8AC3E}">
        <p14:creationId xmlns:p14="http://schemas.microsoft.com/office/powerpoint/2010/main" val="932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250"/>
                                  </p:stCondLst>
                                  <p:childTnLst>
                                    <p:animClr clrSpc="hsl" dir="cw">
                                      <p:cBhvr override="childStyle">
                                        <p:cTn id="6" dur="500" fill="hold"/>
                                        <p:tgtEl>
                                          <p:spTgt spid="42">
                                            <p:txEl>
                                              <p:pRg st="1" end="1"/>
                                            </p:txEl>
                                          </p:spTgt>
                                        </p:tgtEl>
                                        <p:attrNameLst>
                                          <p:attrName>style.color</p:attrName>
                                        </p:attrNameLst>
                                      </p:cBhvr>
                                      <p:by>
                                        <p:hsl h="7200000" s="0" l="0"/>
                                      </p:by>
                                    </p:animClr>
                                    <p:animClr clrSpc="hsl" dir="cw">
                                      <p:cBhvr>
                                        <p:cTn id="7" dur="500" fill="hold"/>
                                        <p:tgtEl>
                                          <p:spTgt spid="42">
                                            <p:txEl>
                                              <p:pRg st="1" end="1"/>
                                            </p:txEl>
                                          </p:spTgt>
                                        </p:tgtEl>
                                        <p:attrNameLst>
                                          <p:attrName>fillcolor</p:attrName>
                                        </p:attrNameLst>
                                      </p:cBhvr>
                                      <p:by>
                                        <p:hsl h="7200000" s="0" l="0"/>
                                      </p:by>
                                    </p:animClr>
                                    <p:animClr clrSpc="hsl" dir="cw">
                                      <p:cBhvr>
                                        <p:cTn id="8" dur="500" fill="hold"/>
                                        <p:tgtEl>
                                          <p:spTgt spid="42">
                                            <p:txEl>
                                              <p:pRg st="1" end="1"/>
                                            </p:txEl>
                                          </p:spTgt>
                                        </p:tgtEl>
                                        <p:attrNameLst>
                                          <p:attrName>stroke.color</p:attrName>
                                        </p:attrNameLst>
                                      </p:cBhvr>
                                      <p:by>
                                        <p:hsl h="7200000" s="0" l="0"/>
                                      </p:by>
                                    </p:animClr>
                                    <p:set>
                                      <p:cBhvr>
                                        <p:cTn id="9" dur="500" fill="hold"/>
                                        <p:tgtEl>
                                          <p:spTgt spid="4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98" y="1771567"/>
            <a:ext cx="871398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7015158" y="6629564"/>
            <a:ext cx="2133600" cy="365125"/>
          </a:xfrm>
        </p:spPr>
        <p:txBody>
          <a:bodyPr/>
          <a:lstStyle/>
          <a:p>
            <a:fld id="{0A8C8D9F-83C2-4669-A8A8-48574CE6E52F}" type="slidenum">
              <a:rPr lang="es-ES" b="1" smtClean="0">
                <a:solidFill>
                  <a:schemeClr val="tx1"/>
                </a:solidFill>
                <a:latin typeface="+mj-lt"/>
                <a:cs typeface="Arial" pitchFamily="34" charset="0"/>
              </a:rPr>
              <a:pPr/>
              <a:t>7</a:t>
            </a:fld>
            <a:endParaRPr lang="es-ES" b="1" dirty="0">
              <a:solidFill>
                <a:schemeClr val="tx1"/>
              </a:solidFill>
              <a:latin typeface="+mj-lt"/>
              <a:cs typeface="Arial" pitchFamily="34" charset="0"/>
            </a:endParaRPr>
          </a:p>
        </p:txBody>
      </p:sp>
      <p:sp>
        <p:nvSpPr>
          <p:cNvPr id="11" name="10 CuadroTexto"/>
          <p:cNvSpPr txBox="1"/>
          <p:nvPr/>
        </p:nvSpPr>
        <p:spPr>
          <a:xfrm>
            <a:off x="179512" y="-27384"/>
            <a:ext cx="1440160" cy="307777"/>
          </a:xfrm>
          <a:prstGeom prst="rect">
            <a:avLst/>
          </a:prstGeom>
          <a:noFill/>
        </p:spPr>
        <p:txBody>
          <a:bodyPr wrap="square" rtlCol="0">
            <a:spAutoFit/>
          </a:bodyPr>
          <a:lstStyle/>
          <a:p>
            <a:r>
              <a:rPr lang="es-ES" sz="1400" b="1" dirty="0" err="1" smtClean="0">
                <a:solidFill>
                  <a:schemeClr val="bg1"/>
                </a:solidFill>
                <a:latin typeface="+mj-lt"/>
                <a:cs typeface="Arial" pitchFamily="34" charset="0"/>
              </a:rPr>
              <a:t>Algorithm</a:t>
            </a:r>
            <a:endParaRPr lang="es-ES" sz="1400" b="1" dirty="0">
              <a:solidFill>
                <a:schemeClr val="bg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5184576" cy="400110"/>
          </a:xfrm>
          <a:prstGeom prst="rect">
            <a:avLst/>
          </a:prstGeom>
          <a:noFill/>
        </p:spPr>
        <p:txBody>
          <a:bodyPr wrap="square" rtlCol="0">
            <a:spAutoFit/>
          </a:bodyPr>
          <a:lstStyle/>
          <a:p>
            <a:r>
              <a:rPr lang="es-ES" sz="2000" i="1" dirty="0" err="1" smtClean="0">
                <a:solidFill>
                  <a:schemeClr val="bg1"/>
                </a:solidFill>
              </a:rPr>
              <a:t>Biconjugate</a:t>
            </a:r>
            <a:r>
              <a:rPr lang="es-ES" sz="2000" i="1" dirty="0" smtClean="0">
                <a:solidFill>
                  <a:schemeClr val="bg1"/>
                </a:solidFill>
              </a:rPr>
              <a:t> </a:t>
            </a:r>
            <a:r>
              <a:rPr lang="es-ES" sz="2000" i="1" dirty="0" err="1" smtClean="0">
                <a:solidFill>
                  <a:schemeClr val="bg1"/>
                </a:solidFill>
              </a:rPr>
              <a:t>Gradient</a:t>
            </a:r>
            <a:r>
              <a:rPr lang="es-ES" sz="2000" i="1" dirty="0" smtClean="0">
                <a:solidFill>
                  <a:schemeClr val="bg1"/>
                </a:solidFill>
              </a:rPr>
              <a:t> </a:t>
            </a:r>
            <a:r>
              <a:rPr lang="es-ES" sz="2000" i="1" dirty="0" err="1" smtClean="0">
                <a:solidFill>
                  <a:schemeClr val="bg1"/>
                </a:solidFill>
              </a:rPr>
              <a:t>Method</a:t>
            </a:r>
            <a:endParaRPr lang="es-ES" sz="2000" i="1" dirty="0" smtClean="0">
              <a:solidFill>
                <a:schemeClr val="bg1"/>
              </a:solidFill>
            </a:endParaRPr>
          </a:p>
        </p:txBody>
      </p:sp>
      <p:sp>
        <p:nvSpPr>
          <p:cNvPr id="33" name="48 Rectángulo redondeado"/>
          <p:cNvSpPr>
            <a:spLocks noChangeAspect="1"/>
          </p:cNvSpPr>
          <p:nvPr/>
        </p:nvSpPr>
        <p:spPr>
          <a:xfrm>
            <a:off x="3532134" y="5858755"/>
            <a:ext cx="5616624" cy="733511"/>
          </a:xfrm>
          <a:prstGeom prst="roundRect">
            <a:avLst/>
          </a:prstGeom>
          <a:solidFill>
            <a:schemeClr val="bg1">
              <a:lumMod val="95000"/>
            </a:schemeClr>
          </a:solidFill>
          <a:ln w="15875">
            <a:solidFill>
              <a:schemeClr val="tx1">
                <a:lumMod val="50000"/>
                <a:lumOff val="50000"/>
              </a:schemeClr>
            </a:solidFill>
          </a:ln>
          <a:effectLst>
            <a:outerShdw blurRad="50800" dist="63500" dir="2700000" algn="tl" rotWithShape="0">
              <a:schemeClr val="tx1">
                <a:lumMod val="65000"/>
                <a:lumOff val="3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FF0000"/>
              </a:solidFill>
            </a:endParaRPr>
          </a:p>
          <a:p>
            <a:pPr algn="ctr"/>
            <a:r>
              <a:rPr lang="es-ES" b="1" dirty="0" smtClean="0">
                <a:solidFill>
                  <a:srgbClr val="FF0000"/>
                </a:solidFill>
              </a:rPr>
              <a:t>Regular </a:t>
            </a:r>
            <a:r>
              <a:rPr lang="es-ES" b="1" dirty="0" err="1" smtClean="0">
                <a:solidFill>
                  <a:srgbClr val="FF0000"/>
                </a:solidFill>
              </a:rPr>
              <a:t>Format</a:t>
            </a:r>
            <a:endParaRPr lang="es-ES" b="1" dirty="0" smtClean="0">
              <a:solidFill>
                <a:srgbClr val="FF0000"/>
              </a:solidFill>
            </a:endParaRPr>
          </a:p>
          <a:p>
            <a:pPr algn="ctr"/>
            <a:endParaRPr lang="en-US" b="1" dirty="0" smtClean="0">
              <a:solidFill>
                <a:srgbClr val="FF0000"/>
              </a:solidFill>
            </a:endParaRPr>
          </a:p>
        </p:txBody>
      </p:sp>
      <p:sp>
        <p:nvSpPr>
          <p:cNvPr id="39" name="27 Elipse"/>
          <p:cNvSpPr/>
          <p:nvPr/>
        </p:nvSpPr>
        <p:spPr>
          <a:xfrm>
            <a:off x="323528"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40" name="22 Elipse"/>
          <p:cNvSpPr/>
          <p:nvPr/>
        </p:nvSpPr>
        <p:spPr>
          <a:xfrm>
            <a:off x="467544"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
        <p:nvSpPr>
          <p:cNvPr id="3" name="TextBox 2"/>
          <p:cNvSpPr txBox="1"/>
          <p:nvPr/>
        </p:nvSpPr>
        <p:spPr>
          <a:xfrm>
            <a:off x="827584" y="3794988"/>
            <a:ext cx="1872208" cy="276999"/>
          </a:xfrm>
          <a:prstGeom prst="rect">
            <a:avLst/>
          </a:prstGeom>
          <a:noFill/>
          <a:ln>
            <a:solidFill>
              <a:srgbClr val="FF0000"/>
            </a:solidFill>
          </a:ln>
        </p:spPr>
        <p:txBody>
          <a:bodyPr wrap="square" rtlCol="0">
            <a:spAutoFit/>
          </a:bodyPr>
          <a:lstStyle/>
          <a:p>
            <a:endParaRPr lang="es-ES" sz="1200" dirty="0"/>
          </a:p>
        </p:txBody>
      </p:sp>
      <p:sp>
        <p:nvSpPr>
          <p:cNvPr id="5" name="TextBox 4"/>
          <p:cNvSpPr txBox="1"/>
          <p:nvPr/>
        </p:nvSpPr>
        <p:spPr>
          <a:xfrm>
            <a:off x="2699792" y="3774663"/>
            <a:ext cx="603050" cy="369332"/>
          </a:xfrm>
          <a:prstGeom prst="rect">
            <a:avLst/>
          </a:prstGeom>
          <a:noFill/>
        </p:spPr>
        <p:txBody>
          <a:bodyPr wrap="none" rtlCol="0">
            <a:spAutoFit/>
          </a:bodyPr>
          <a:lstStyle/>
          <a:p>
            <a:r>
              <a:rPr lang="es-ES" b="1" dirty="0" err="1" smtClean="0">
                <a:solidFill>
                  <a:srgbClr val="FF0000"/>
                </a:solidFill>
              </a:rPr>
              <a:t>dots</a:t>
            </a:r>
            <a:endParaRPr lang="es-ES" b="1" dirty="0">
              <a:solidFill>
                <a:srgbClr val="FF0000"/>
              </a:solidFill>
            </a:endParaRPr>
          </a:p>
        </p:txBody>
      </p:sp>
      <p:sp>
        <p:nvSpPr>
          <p:cNvPr id="14" name="TextBox 13"/>
          <p:cNvSpPr txBox="1"/>
          <p:nvPr/>
        </p:nvSpPr>
        <p:spPr>
          <a:xfrm>
            <a:off x="2600798" y="4236328"/>
            <a:ext cx="1872208" cy="276999"/>
          </a:xfrm>
          <a:prstGeom prst="rect">
            <a:avLst/>
          </a:prstGeom>
          <a:noFill/>
          <a:ln>
            <a:solidFill>
              <a:srgbClr val="FF0000"/>
            </a:solidFill>
          </a:ln>
        </p:spPr>
        <p:txBody>
          <a:bodyPr wrap="square" rtlCol="0">
            <a:spAutoFit/>
          </a:bodyPr>
          <a:lstStyle/>
          <a:p>
            <a:endParaRPr lang="es-ES" sz="1200" dirty="0"/>
          </a:p>
        </p:txBody>
      </p:sp>
      <p:sp>
        <p:nvSpPr>
          <p:cNvPr id="15" name="TextBox 14"/>
          <p:cNvSpPr txBox="1"/>
          <p:nvPr/>
        </p:nvSpPr>
        <p:spPr>
          <a:xfrm>
            <a:off x="4473006" y="4216003"/>
            <a:ext cx="724750" cy="369332"/>
          </a:xfrm>
          <a:prstGeom prst="rect">
            <a:avLst/>
          </a:prstGeom>
          <a:noFill/>
        </p:spPr>
        <p:txBody>
          <a:bodyPr wrap="none" rtlCol="0">
            <a:spAutoFit/>
          </a:bodyPr>
          <a:lstStyle/>
          <a:p>
            <a:r>
              <a:rPr lang="es-ES" b="1" dirty="0" err="1" smtClean="0">
                <a:solidFill>
                  <a:srgbClr val="FF0000"/>
                </a:solidFill>
              </a:rPr>
              <a:t>saxpy</a:t>
            </a:r>
            <a:endParaRPr lang="es-ES" b="1" dirty="0">
              <a:solidFill>
                <a:srgbClr val="FF0000"/>
              </a:solidFill>
            </a:endParaRPr>
          </a:p>
        </p:txBody>
      </p:sp>
      <p:sp>
        <p:nvSpPr>
          <p:cNvPr id="16" name="TextBox 15"/>
          <p:cNvSpPr txBox="1"/>
          <p:nvPr/>
        </p:nvSpPr>
        <p:spPr>
          <a:xfrm>
            <a:off x="1763688" y="4524360"/>
            <a:ext cx="1008112" cy="276999"/>
          </a:xfrm>
          <a:prstGeom prst="rect">
            <a:avLst/>
          </a:prstGeom>
          <a:noFill/>
          <a:ln>
            <a:solidFill>
              <a:srgbClr val="FF0000"/>
            </a:solidFill>
          </a:ln>
        </p:spPr>
        <p:txBody>
          <a:bodyPr wrap="square" rtlCol="0">
            <a:spAutoFit/>
          </a:bodyPr>
          <a:lstStyle/>
          <a:p>
            <a:endParaRPr lang="es-ES" sz="1200" dirty="0"/>
          </a:p>
        </p:txBody>
      </p:sp>
      <p:sp>
        <p:nvSpPr>
          <p:cNvPr id="17" name="TextBox 16"/>
          <p:cNvSpPr txBox="1"/>
          <p:nvPr/>
        </p:nvSpPr>
        <p:spPr>
          <a:xfrm>
            <a:off x="2811292" y="4504035"/>
            <a:ext cx="896612" cy="369332"/>
          </a:xfrm>
          <a:prstGeom prst="rect">
            <a:avLst/>
          </a:prstGeom>
          <a:noFill/>
        </p:spPr>
        <p:txBody>
          <a:bodyPr wrap="square" rtlCol="0">
            <a:spAutoFit/>
          </a:bodyPr>
          <a:lstStyle/>
          <a:p>
            <a:r>
              <a:rPr lang="es-ES" b="1" dirty="0" err="1" smtClean="0">
                <a:solidFill>
                  <a:srgbClr val="FF0000"/>
                </a:solidFill>
              </a:rPr>
              <a:t>SpMV</a:t>
            </a:r>
            <a:endParaRPr lang="es-ES" b="1" dirty="0">
              <a:solidFill>
                <a:srgbClr val="FF0000"/>
              </a:solidFill>
            </a:endParaRPr>
          </a:p>
        </p:txBody>
      </p:sp>
      <mc:AlternateContent xmlns:mc="http://schemas.openxmlformats.org/markup-compatibility/2006" xmlns:a14="http://schemas.microsoft.com/office/drawing/2010/main">
        <mc:Choice Requires="a14">
          <p:sp>
            <p:nvSpPr>
              <p:cNvPr id="20" name="TextBox 19"/>
              <p:cNvSpPr txBox="1"/>
              <p:nvPr/>
            </p:nvSpPr>
            <p:spPr>
              <a:xfrm>
                <a:off x="3944422" y="1196752"/>
                <a:ext cx="1111138" cy="430887"/>
              </a:xfrm>
              <a:prstGeom prst="rect">
                <a:avLst/>
              </a:prstGeom>
              <a:noFill/>
              <a:ln>
                <a:solidFill>
                  <a:srgbClr val="0070C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ES" sz="2200" i="1" smtClean="0">
                          <a:latin typeface="Cambria Math"/>
                        </a:rPr>
                        <m:t>𝐴</m:t>
                      </m:r>
                      <m:r>
                        <a:rPr lang="es-ES" sz="2200" b="0" i="1" smtClean="0">
                          <a:latin typeface="Cambria Math"/>
                        </a:rPr>
                        <m:t>𝑥</m:t>
                      </m:r>
                      <m:r>
                        <a:rPr lang="es-ES" sz="2200" i="1" smtClean="0">
                          <a:latin typeface="Cambria Math"/>
                        </a:rPr>
                        <m:t>=</m:t>
                      </m:r>
                      <m:r>
                        <a:rPr lang="es-ES" sz="2200" b="0" i="1" smtClean="0">
                          <a:latin typeface="Cambria Math"/>
                        </a:rPr>
                        <m:t>𝑏</m:t>
                      </m:r>
                    </m:oMath>
                  </m:oMathPara>
                </a14:m>
                <a:endParaRPr lang="es-ES" sz="2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44422" y="1196752"/>
                <a:ext cx="1111138" cy="430887"/>
              </a:xfrm>
              <a:prstGeom prst="rect">
                <a:avLst/>
              </a:prstGeom>
              <a:blipFill rotWithShape="1">
                <a:blip r:embed="rId4"/>
                <a:stretch>
                  <a:fillRect t="-6849" r="-9239" b="-24658"/>
                </a:stretch>
              </a:blipFill>
              <a:ln>
                <a:solidFill>
                  <a:srgbClr val="0070C0"/>
                </a:solidFill>
              </a:ln>
            </p:spPr>
            <p:txBody>
              <a:bodyPr/>
              <a:lstStyle/>
              <a:p>
                <a:r>
                  <a:rPr lang="es-ES">
                    <a:noFill/>
                  </a:rPr>
                  <a:t> </a:t>
                </a:r>
              </a:p>
            </p:txBody>
          </p:sp>
        </mc:Fallback>
      </mc:AlternateContent>
    </p:spTree>
    <p:extLst>
      <p:ext uri="{BB962C8B-B14F-4D97-AF65-F5344CB8AC3E}">
        <p14:creationId xmlns:p14="http://schemas.microsoft.com/office/powerpoint/2010/main" val="40224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5" grpId="0"/>
      <p:bldP spid="14" grpId="0" animBg="1"/>
      <p:bldP spid="15" grpId="0"/>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latin typeface="+mj-lt"/>
              <a:cs typeface="Arial" pitchFamily="34" charset="0"/>
            </a:endParaRPr>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latin typeface="+mj-lt"/>
                <a:cs typeface="Arial" pitchFamily="34" charset="0"/>
              </a:rPr>
              <a:pPr/>
              <a:t>8</a:t>
            </a:fld>
            <a:endParaRPr lang="es-ES" b="1" dirty="0">
              <a:solidFill>
                <a:schemeClr val="tx1"/>
              </a:solidFill>
              <a:latin typeface="+mj-lt"/>
              <a:cs typeface="Arial" pitchFamily="34" charset="0"/>
            </a:endParaRPr>
          </a:p>
        </p:txBody>
      </p:sp>
      <p:sp>
        <p:nvSpPr>
          <p:cNvPr id="68" name="67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69" name="68 CuadroTexto"/>
          <p:cNvSpPr txBox="1"/>
          <p:nvPr/>
        </p:nvSpPr>
        <p:spPr>
          <a:xfrm>
            <a:off x="179512" y="436602"/>
            <a:ext cx="8964488" cy="400110"/>
          </a:xfrm>
          <a:prstGeom prst="rect">
            <a:avLst/>
          </a:prstGeom>
          <a:noFill/>
        </p:spPr>
        <p:txBody>
          <a:bodyPr wrap="square" rtlCol="0">
            <a:spAutoFit/>
          </a:bodyPr>
          <a:lstStyle/>
          <a:p>
            <a:r>
              <a:rPr lang="es-ES" sz="2000" i="1" dirty="0" smtClean="0">
                <a:solidFill>
                  <a:schemeClr val="bg1"/>
                </a:solidFill>
              </a:rPr>
              <a:t>Regular </a:t>
            </a:r>
            <a:r>
              <a:rPr lang="es-ES" sz="2000" i="1" dirty="0" err="1" smtClean="0">
                <a:solidFill>
                  <a:schemeClr val="bg1"/>
                </a:solidFill>
              </a:rPr>
              <a:t>Format</a:t>
            </a:r>
            <a:endParaRPr lang="es-ES" sz="2000" dirty="0" smtClean="0">
              <a:solidFill>
                <a:schemeClr val="bg1"/>
              </a:solidFill>
            </a:endParaRPr>
          </a:p>
        </p:txBody>
      </p:sp>
      <p:grpSp>
        <p:nvGrpSpPr>
          <p:cNvPr id="48" name="56 Grupo"/>
          <p:cNvGrpSpPr/>
          <p:nvPr/>
        </p:nvGrpSpPr>
        <p:grpSpPr>
          <a:xfrm>
            <a:off x="5580112" y="1134678"/>
            <a:ext cx="3456384" cy="2510346"/>
            <a:chOff x="899592" y="1340767"/>
            <a:chExt cx="8087550" cy="2347882"/>
          </a:xfrm>
        </p:grpSpPr>
        <p:sp>
          <p:nvSpPr>
            <p:cNvPr id="49" name="48 Rectángulo redondeado"/>
            <p:cNvSpPr>
              <a:spLocks noChangeAspect="1"/>
            </p:cNvSpPr>
            <p:nvPr/>
          </p:nvSpPr>
          <p:spPr>
            <a:xfrm>
              <a:off x="899592" y="1340767"/>
              <a:ext cx="8087550" cy="2347882"/>
            </a:xfrm>
            <a:prstGeom prst="roundRect">
              <a:avLst/>
            </a:prstGeom>
            <a:solidFill>
              <a:schemeClr val="bg1">
                <a:lumMod val="95000"/>
              </a:schemeClr>
            </a:solidFill>
            <a:ln w="15875">
              <a:solidFill>
                <a:schemeClr val="tx1">
                  <a:lumMod val="50000"/>
                  <a:lumOff val="50000"/>
                </a:schemeClr>
              </a:solidFill>
            </a:ln>
            <a:effectLst>
              <a:outerShdw blurRad="50800" dist="63500" dir="2700000" algn="tl" rotWithShape="0">
                <a:schemeClr val="tx1">
                  <a:lumMod val="65000"/>
                  <a:lumOff val="3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s-ES" dirty="0" err="1" smtClean="0">
                  <a:solidFill>
                    <a:schemeClr val="tx1"/>
                  </a:solidFill>
                </a:rPr>
                <a:t>Complex</a:t>
              </a:r>
              <a:r>
                <a:rPr lang="es-ES" dirty="0" smtClean="0">
                  <a:solidFill>
                    <a:schemeClr val="tx1"/>
                  </a:solidFill>
                </a:rPr>
                <a:t> </a:t>
              </a:r>
              <a:r>
                <a:rPr lang="es-ES" dirty="0" err="1" smtClean="0">
                  <a:solidFill>
                    <a:schemeClr val="tx1"/>
                  </a:solidFill>
                </a:rPr>
                <a:t>symmetric</a:t>
              </a:r>
              <a:r>
                <a:rPr lang="es-ES" dirty="0" smtClean="0">
                  <a:solidFill>
                    <a:schemeClr val="tx1"/>
                  </a:solidFill>
                </a:rPr>
                <a:t> </a:t>
              </a:r>
              <a:r>
                <a:rPr lang="es-ES" dirty="0" err="1" smtClean="0">
                  <a:solidFill>
                    <a:schemeClr val="tx1"/>
                  </a:solidFill>
                </a:rPr>
                <a:t>matrix</a:t>
              </a:r>
              <a:endParaRPr lang="es-ES" dirty="0" smtClean="0">
                <a:solidFill>
                  <a:schemeClr val="tx1"/>
                </a:solidFill>
              </a:endParaRPr>
            </a:p>
            <a:p>
              <a:pPr marL="342900" indent="-342900">
                <a:buFont typeface="+mj-lt"/>
                <a:buAutoNum type="arabicPeriod"/>
              </a:pPr>
              <a:r>
                <a:rPr lang="es-ES" dirty="0" smtClean="0">
                  <a:solidFill>
                    <a:schemeClr val="tx1"/>
                  </a:solidFill>
                </a:rPr>
                <a:t>Max </a:t>
              </a:r>
              <a:r>
                <a:rPr lang="es-ES" dirty="0" err="1" smtClean="0">
                  <a:solidFill>
                    <a:schemeClr val="tx1"/>
                  </a:solidFill>
                </a:rPr>
                <a:t>seven</a:t>
              </a:r>
              <a:r>
                <a:rPr lang="es-ES" dirty="0" smtClean="0">
                  <a:solidFill>
                    <a:schemeClr val="tx1"/>
                  </a:solidFill>
                </a:rPr>
                <a:t> </a:t>
              </a:r>
              <a:r>
                <a:rPr lang="es-ES" dirty="0" err="1" smtClean="0">
                  <a:solidFill>
                    <a:schemeClr val="tx1"/>
                  </a:solidFill>
                </a:rPr>
                <a:t>nonzeros</a:t>
              </a:r>
              <a:r>
                <a:rPr lang="es-ES" dirty="0" smtClean="0">
                  <a:solidFill>
                    <a:schemeClr val="tx1"/>
                  </a:solidFill>
                </a:rPr>
                <a:t>/</a:t>
              </a:r>
              <a:r>
                <a:rPr lang="es-ES" dirty="0" err="1" smtClean="0">
                  <a:solidFill>
                    <a:schemeClr val="tx1"/>
                  </a:solidFill>
                </a:rPr>
                <a:t>row</a:t>
              </a:r>
              <a:endParaRPr lang="es-ES" dirty="0" smtClean="0">
                <a:solidFill>
                  <a:schemeClr val="tx1"/>
                </a:solidFill>
              </a:endParaRPr>
            </a:p>
            <a:p>
              <a:pPr marL="342900" indent="-342900">
                <a:buFont typeface="+mj-lt"/>
                <a:buAutoNum type="arabicPeriod"/>
              </a:pPr>
              <a:r>
                <a:rPr lang="es-ES" dirty="0" err="1" smtClean="0">
                  <a:solidFill>
                    <a:schemeClr val="tx1"/>
                  </a:solidFill>
                </a:rPr>
                <a:t>Nonzeros</a:t>
              </a:r>
              <a:r>
                <a:rPr lang="es-ES" dirty="0" smtClean="0">
                  <a:solidFill>
                    <a:schemeClr val="tx1"/>
                  </a:solidFill>
                </a:rPr>
                <a:t> are </a:t>
              </a:r>
              <a:r>
                <a:rPr lang="es-ES" dirty="0" err="1" smtClean="0">
                  <a:solidFill>
                    <a:schemeClr val="tx1"/>
                  </a:solidFill>
                </a:rPr>
                <a:t>located</a:t>
              </a:r>
              <a:r>
                <a:rPr lang="es-ES" dirty="0" smtClean="0">
                  <a:solidFill>
                    <a:schemeClr val="tx1"/>
                  </a:solidFill>
                </a:rPr>
                <a:t> </a:t>
              </a:r>
              <a:r>
                <a:rPr lang="es-ES" dirty="0" err="1" smtClean="0">
                  <a:solidFill>
                    <a:schemeClr val="tx1"/>
                  </a:solidFill>
                </a:rPr>
                <a:t>by</a:t>
              </a:r>
              <a:r>
                <a:rPr lang="es-ES" dirty="0" smtClean="0">
                  <a:solidFill>
                    <a:schemeClr val="tx1"/>
                  </a:solidFill>
                </a:rPr>
                <a:t> </a:t>
              </a:r>
              <a:r>
                <a:rPr lang="es-ES" dirty="0" err="1" smtClean="0">
                  <a:solidFill>
                    <a:schemeClr val="tx1"/>
                  </a:solidFill>
                </a:rPr>
                <a:t>seven</a:t>
              </a:r>
              <a:r>
                <a:rPr lang="es-ES" dirty="0" smtClean="0">
                  <a:solidFill>
                    <a:schemeClr val="tx1"/>
                  </a:solidFill>
                </a:rPr>
                <a:t> </a:t>
              </a:r>
              <a:r>
                <a:rPr lang="es-ES" dirty="0" err="1" smtClean="0">
                  <a:solidFill>
                    <a:schemeClr val="tx1"/>
                  </a:solidFill>
                </a:rPr>
                <a:t>diagonals</a:t>
              </a:r>
              <a:endParaRPr lang="es-ES" dirty="0" smtClean="0">
                <a:solidFill>
                  <a:schemeClr val="tx1"/>
                </a:solidFill>
              </a:endParaRPr>
            </a:p>
            <a:p>
              <a:pPr marL="342900" indent="-342900">
                <a:buFont typeface="+mj-lt"/>
                <a:buAutoNum type="arabicPeriod"/>
              </a:pPr>
              <a:r>
                <a:rPr lang="es-ES" dirty="0" err="1" smtClean="0">
                  <a:solidFill>
                    <a:schemeClr val="tx1"/>
                  </a:solidFill>
                </a:rPr>
                <a:t>Same</a:t>
              </a:r>
              <a:r>
                <a:rPr lang="es-ES" dirty="0" smtClean="0">
                  <a:solidFill>
                    <a:schemeClr val="tx1"/>
                  </a:solidFill>
                </a:rPr>
                <a:t> </a:t>
              </a:r>
              <a:r>
                <a:rPr lang="es-ES" dirty="0" err="1" smtClean="0">
                  <a:solidFill>
                    <a:schemeClr val="tx1"/>
                  </a:solidFill>
                </a:rPr>
                <a:t>values</a:t>
              </a:r>
              <a:r>
                <a:rPr lang="es-ES" dirty="0" smtClean="0">
                  <a:solidFill>
                    <a:schemeClr val="tx1"/>
                  </a:solidFill>
                </a:rPr>
                <a:t> </a:t>
              </a:r>
              <a:r>
                <a:rPr lang="es-ES" dirty="0" err="1" smtClean="0">
                  <a:solidFill>
                    <a:schemeClr val="tx1"/>
                  </a:solidFill>
                </a:rPr>
                <a:t>for</a:t>
              </a:r>
              <a:r>
                <a:rPr lang="es-ES" dirty="0" smtClean="0">
                  <a:solidFill>
                    <a:schemeClr val="tx1"/>
                  </a:solidFill>
                </a:rPr>
                <a:t> lateral </a:t>
              </a:r>
              <a:r>
                <a:rPr lang="es-ES" dirty="0" err="1" smtClean="0">
                  <a:solidFill>
                    <a:schemeClr val="tx1"/>
                  </a:solidFill>
                </a:rPr>
                <a:t>diagonals</a:t>
              </a:r>
              <a:r>
                <a:rPr lang="es-ES" dirty="0" smtClean="0">
                  <a:solidFill>
                    <a:schemeClr val="tx1"/>
                  </a:solidFill>
                </a:rPr>
                <a:t> (</a:t>
              </a:r>
              <a:r>
                <a:rPr lang="es-ES" i="1" dirty="0" smtClean="0">
                  <a:solidFill>
                    <a:schemeClr val="tx1"/>
                  </a:solidFill>
                </a:rPr>
                <a:t>a, b, c)</a:t>
              </a:r>
              <a:endParaRPr lang="es-ES" dirty="0" smtClean="0">
                <a:solidFill>
                  <a:schemeClr val="tx1"/>
                </a:solidFill>
              </a:endParaRPr>
            </a:p>
          </p:txBody>
        </p:sp>
        <p:sp>
          <p:nvSpPr>
            <p:cNvPr id="50" name="49 Rectángulo redondeado"/>
            <p:cNvSpPr/>
            <p:nvPr/>
          </p:nvSpPr>
          <p:spPr>
            <a:xfrm>
              <a:off x="899592" y="1340768"/>
              <a:ext cx="8087550" cy="360040"/>
            </a:xfrm>
            <a:prstGeom prst="roundRect">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mj-lt"/>
                <a:cs typeface="Arial" pitchFamily="34" charset="0"/>
              </a:endParaRPr>
            </a:p>
          </p:txBody>
        </p:sp>
        <p:sp>
          <p:nvSpPr>
            <p:cNvPr id="51" name="50 CuadroTexto"/>
            <p:cNvSpPr txBox="1"/>
            <p:nvPr/>
          </p:nvSpPr>
          <p:spPr>
            <a:xfrm>
              <a:off x="899592" y="1340767"/>
              <a:ext cx="8087550" cy="345430"/>
            </a:xfrm>
            <a:prstGeom prst="rect">
              <a:avLst/>
            </a:prstGeom>
            <a:noFill/>
          </p:spPr>
          <p:txBody>
            <a:bodyPr wrap="square" rtlCol="0">
              <a:spAutoFit/>
            </a:bodyPr>
            <a:lstStyle/>
            <a:p>
              <a:pPr algn="ctr"/>
              <a:r>
                <a:rPr lang="es-ES" dirty="0" err="1" smtClean="0">
                  <a:solidFill>
                    <a:schemeClr val="bg1"/>
                  </a:solidFill>
                  <a:latin typeface="+mj-lt"/>
                  <a:cs typeface="Arial" pitchFamily="34" charset="0"/>
                </a:rPr>
                <a:t>Regularities</a:t>
              </a:r>
              <a:endParaRPr lang="es-ES" dirty="0">
                <a:solidFill>
                  <a:schemeClr val="bg1"/>
                </a:solidFill>
                <a:latin typeface="+mj-lt"/>
                <a:cs typeface="Arial" pitchFamily="34" charset="0"/>
              </a:endParaRPr>
            </a:p>
          </p:txBody>
        </p:sp>
      </p:grpSp>
      <p:sp>
        <p:nvSpPr>
          <p:cNvPr id="53" name="52 Rectángulo"/>
          <p:cNvSpPr/>
          <p:nvPr/>
        </p:nvSpPr>
        <p:spPr>
          <a:xfrm>
            <a:off x="5292080" y="3957581"/>
            <a:ext cx="3851920" cy="2031325"/>
          </a:xfrm>
          <a:prstGeom prst="rect">
            <a:avLst/>
          </a:prstGeom>
          <a:solidFill>
            <a:schemeClr val="bg1">
              <a:lumMod val="95000"/>
            </a:schemeClr>
          </a:solidFill>
          <a:ln w="15875">
            <a:solidFill>
              <a:schemeClr val="tx1">
                <a:lumMod val="50000"/>
                <a:lumOff val="50000"/>
              </a:schemeClr>
            </a:solidFill>
          </a:ln>
          <a:effectLst>
            <a:outerShdw blurRad="50800" dist="63500" dir="2700000" algn="tl" rotWithShape="0">
              <a:schemeClr val="tx1">
                <a:lumMod val="65000"/>
                <a:lumOff val="3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Mem</a:t>
            </a:r>
            <a:r>
              <a:rPr lang="en-US" dirty="0" smtClean="0">
                <a:solidFill>
                  <a:schemeClr val="tx1"/>
                </a:solidFill>
              </a:rPr>
              <a:t>. Req. (GB) for storing </a:t>
            </a:r>
            <a:r>
              <a:rPr lang="en-US" i="1" dirty="0">
                <a:solidFill>
                  <a:schemeClr val="tx1"/>
                </a:solidFill>
              </a:rPr>
              <a:t>A</a:t>
            </a:r>
            <a:r>
              <a:rPr lang="en-US" i="1" dirty="0" smtClean="0">
                <a:solidFill>
                  <a:schemeClr val="tx1"/>
                </a:solidFill>
              </a:rPr>
              <a:t>:</a:t>
            </a:r>
          </a:p>
          <a:p>
            <a:endParaRPr lang="en-US" dirty="0" smtClean="0">
              <a:solidFill>
                <a:schemeClr val="tx1"/>
              </a:solidFill>
            </a:endParaRPr>
          </a:p>
          <a:p>
            <a:r>
              <a:rPr lang="es-ES" dirty="0" err="1" smtClean="0">
                <a:solidFill>
                  <a:schemeClr val="tx1"/>
                </a:solidFill>
              </a:rPr>
              <a:t>VolTP</a:t>
            </a:r>
            <a:r>
              <a:rPr lang="es-ES" dirty="0" smtClean="0">
                <a:solidFill>
                  <a:schemeClr val="tx1"/>
                </a:solidFill>
              </a:rPr>
              <a:t> 	CRS        ELLR-T    </a:t>
            </a:r>
            <a:r>
              <a:rPr lang="es-ES" dirty="0" err="1" smtClean="0">
                <a:solidFill>
                  <a:schemeClr val="tx1"/>
                </a:solidFill>
              </a:rPr>
              <a:t>Reg</a:t>
            </a:r>
            <a:r>
              <a:rPr lang="es-ES" dirty="0" smtClean="0">
                <a:solidFill>
                  <a:schemeClr val="tx1"/>
                </a:solidFill>
              </a:rPr>
              <a:t> </a:t>
            </a:r>
            <a:r>
              <a:rPr lang="es-ES" dirty="0" err="1" smtClean="0">
                <a:solidFill>
                  <a:schemeClr val="tx1"/>
                </a:solidFill>
              </a:rPr>
              <a:t>Format</a:t>
            </a:r>
            <a:endParaRPr lang="es-ES" dirty="0" smtClean="0">
              <a:solidFill>
                <a:schemeClr val="tx1"/>
              </a:solidFill>
            </a:endParaRPr>
          </a:p>
          <a:p>
            <a:r>
              <a:rPr lang="es-ES" dirty="0" smtClean="0">
                <a:solidFill>
                  <a:schemeClr val="tx1"/>
                </a:solidFill>
              </a:rPr>
              <a:t>160</a:t>
            </a:r>
            <a:r>
              <a:rPr lang="es-ES" baseline="30000" dirty="0" smtClean="0">
                <a:solidFill>
                  <a:schemeClr val="tx1"/>
                </a:solidFill>
              </a:rPr>
              <a:t>3</a:t>
            </a:r>
            <a:r>
              <a:rPr lang="es-ES" dirty="0" smtClean="0">
                <a:solidFill>
                  <a:schemeClr val="tx1"/>
                </a:solidFill>
              </a:rPr>
              <a:t> 	0.55       0.44        0.06</a:t>
            </a:r>
          </a:p>
          <a:p>
            <a:r>
              <a:rPr lang="es-ES" dirty="0" smtClean="0">
                <a:solidFill>
                  <a:schemeClr val="tx1"/>
                </a:solidFill>
              </a:rPr>
              <a:t>640</a:t>
            </a:r>
            <a:r>
              <a:rPr lang="es-ES" baseline="30000" dirty="0" smtClean="0">
                <a:solidFill>
                  <a:schemeClr val="tx1"/>
                </a:solidFill>
              </a:rPr>
              <a:t>3</a:t>
            </a:r>
            <a:r>
              <a:rPr lang="es-ES" dirty="0" smtClean="0">
                <a:solidFill>
                  <a:schemeClr val="tx1"/>
                </a:solidFill>
              </a:rPr>
              <a:t> 	35.14     28.33      3.91</a:t>
            </a:r>
          </a:p>
          <a:p>
            <a:r>
              <a:rPr lang="es-ES" dirty="0" smtClean="0">
                <a:solidFill>
                  <a:schemeClr val="tx1"/>
                </a:solidFill>
              </a:rPr>
              <a:t>1600</a:t>
            </a:r>
            <a:r>
              <a:rPr lang="es-ES" baseline="30000" dirty="0" smtClean="0">
                <a:solidFill>
                  <a:schemeClr val="tx1"/>
                </a:solidFill>
              </a:rPr>
              <a:t>3 </a:t>
            </a:r>
            <a:r>
              <a:rPr lang="es-ES" dirty="0" smtClean="0">
                <a:solidFill>
                  <a:schemeClr val="tx1"/>
                </a:solidFill>
              </a:rPr>
              <a:t>	549.22   442.57   61.04</a:t>
            </a:r>
          </a:p>
        </p:txBody>
      </p:sp>
      <p:sp>
        <p:nvSpPr>
          <p:cNvPr id="54" name="53 Rectángulo"/>
          <p:cNvSpPr/>
          <p:nvPr/>
        </p:nvSpPr>
        <p:spPr>
          <a:xfrm>
            <a:off x="7849513" y="4982224"/>
            <a:ext cx="64807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5" name="54 Conector recto"/>
          <p:cNvCxnSpPr/>
          <p:nvPr/>
        </p:nvCxnSpPr>
        <p:spPr>
          <a:xfrm>
            <a:off x="5364088" y="4973243"/>
            <a:ext cx="35283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6959" y="6009274"/>
            <a:ext cx="9316430" cy="646331"/>
          </a:xfrm>
          <a:prstGeom prst="rect">
            <a:avLst/>
          </a:prstGeom>
        </p:spPr>
        <p:txBody>
          <a:bodyPr wrap="square">
            <a:spAutoFit/>
          </a:bodyPr>
          <a:lstStyle/>
          <a:p>
            <a:r>
              <a:rPr lang="en-US" dirty="0"/>
              <a:t>T</a:t>
            </a:r>
            <a:r>
              <a:rPr lang="en-US" dirty="0" smtClean="0"/>
              <a:t>he </a:t>
            </a:r>
            <a:r>
              <a:rPr lang="en-US" b="1" dirty="0"/>
              <a:t>arithmetic intensity </a:t>
            </a:r>
            <a:r>
              <a:rPr lang="en-US" dirty="0"/>
              <a:t>of </a:t>
            </a:r>
            <a:r>
              <a:rPr lang="en-US" dirty="0" err="1" smtClean="0"/>
              <a:t>SpMV</a:t>
            </a:r>
            <a:r>
              <a:rPr lang="en-US" dirty="0"/>
              <a:t> </a:t>
            </a:r>
            <a:r>
              <a:rPr lang="en-US" dirty="0" smtClean="0"/>
              <a:t>based </a:t>
            </a:r>
            <a:r>
              <a:rPr lang="en-US" dirty="0"/>
              <a:t>on Regular Format is 1.6 times greater than this parameter for the CRS format if </a:t>
            </a:r>
            <a:r>
              <a:rPr lang="en-US" i="1" dirty="0"/>
              <a:t>a </a:t>
            </a:r>
            <a:r>
              <a:rPr lang="en-US" dirty="0"/>
              <a:t>= </a:t>
            </a:r>
            <a:r>
              <a:rPr lang="en-US" i="1" dirty="0"/>
              <a:t>b </a:t>
            </a:r>
            <a:r>
              <a:rPr lang="en-US" dirty="0" smtClean="0"/>
              <a:t>= </a:t>
            </a:r>
            <a:r>
              <a:rPr lang="es-ES" i="1" dirty="0" smtClean="0"/>
              <a:t>c </a:t>
            </a:r>
            <a:r>
              <a:rPr lang="es-ES" dirty="0"/>
              <a:t>= 1</a:t>
            </a:r>
          </a:p>
        </p:txBody>
      </p:sp>
      <p:sp>
        <p:nvSpPr>
          <p:cNvPr id="40" name="27 Elipse"/>
          <p:cNvSpPr/>
          <p:nvPr/>
        </p:nvSpPr>
        <p:spPr>
          <a:xfrm>
            <a:off x="467544" y="260648"/>
            <a:ext cx="72008" cy="7200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85" y="1528470"/>
            <a:ext cx="50577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0 CuadroTexto"/>
          <p:cNvSpPr txBox="1"/>
          <p:nvPr/>
        </p:nvSpPr>
        <p:spPr>
          <a:xfrm>
            <a:off x="179512" y="-27384"/>
            <a:ext cx="1440160" cy="307777"/>
          </a:xfrm>
          <a:prstGeom prst="rect">
            <a:avLst/>
          </a:prstGeom>
          <a:noFill/>
        </p:spPr>
        <p:txBody>
          <a:bodyPr wrap="square" rtlCol="0">
            <a:spAutoFit/>
          </a:bodyPr>
          <a:lstStyle/>
          <a:p>
            <a:r>
              <a:rPr lang="es-ES" sz="1400" b="1" dirty="0" err="1" smtClean="0">
                <a:solidFill>
                  <a:schemeClr val="bg1"/>
                </a:solidFill>
                <a:latin typeface="+mj-lt"/>
                <a:cs typeface="Arial" pitchFamily="34" charset="0"/>
              </a:rPr>
              <a:t>Algorithm</a:t>
            </a:r>
            <a:endParaRPr lang="es-ES" sz="1400" b="1" dirty="0">
              <a:solidFill>
                <a:schemeClr val="bg1"/>
              </a:solidFill>
              <a:latin typeface="+mj-lt"/>
              <a:cs typeface="Arial" pitchFamily="34" charset="0"/>
            </a:endParaRPr>
          </a:p>
        </p:txBody>
      </p:sp>
      <p:sp>
        <p:nvSpPr>
          <p:cNvPr id="20" name="22 Elipse"/>
          <p:cNvSpPr/>
          <p:nvPr/>
        </p:nvSpPr>
        <p:spPr>
          <a:xfrm>
            <a:off x="323528" y="260648"/>
            <a:ext cx="72008" cy="72008"/>
          </a:xfrm>
          <a:prstGeom prst="ellipse">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tx1"/>
          </a:solidFill>
          <a:ln>
            <a:solidFill>
              <a:schemeClr val="tx1"/>
            </a:solidFill>
          </a:ln>
        </p:spPr>
        <p:txBody>
          <a:bodyPr wrap="square" rtlCol="0">
            <a:spAutoFit/>
          </a:bodyPr>
          <a:lstStyle/>
          <a:p>
            <a:endParaRPr lang="es-ES" dirty="0"/>
          </a:p>
        </p:txBody>
      </p:sp>
      <p:sp>
        <p:nvSpPr>
          <p:cNvPr id="18" name="17 Marcador de número de diapositiva"/>
          <p:cNvSpPr>
            <a:spLocks noGrp="1"/>
          </p:cNvSpPr>
          <p:nvPr>
            <p:ph type="sldNum" sz="quarter" idx="12"/>
          </p:nvPr>
        </p:nvSpPr>
        <p:spPr>
          <a:xfrm>
            <a:off x="6876256" y="6597352"/>
            <a:ext cx="2133600" cy="365125"/>
          </a:xfrm>
        </p:spPr>
        <p:txBody>
          <a:bodyPr/>
          <a:lstStyle/>
          <a:p>
            <a:fld id="{0A8C8D9F-83C2-4669-A8A8-48574CE6E52F}" type="slidenum">
              <a:rPr lang="es-ES" b="1" smtClean="0">
                <a:solidFill>
                  <a:schemeClr val="tx1"/>
                </a:solidFill>
              </a:rPr>
              <a:pPr/>
              <a:t>9</a:t>
            </a:fld>
            <a:endParaRPr lang="es-ES" b="1" dirty="0">
              <a:solidFill>
                <a:schemeClr val="tx1"/>
              </a:solidFill>
            </a:endParaRPr>
          </a:p>
        </p:txBody>
      </p:sp>
      <p:sp>
        <p:nvSpPr>
          <p:cNvPr id="40" name="39 CuadroTexto"/>
          <p:cNvSpPr txBox="1"/>
          <p:nvPr/>
        </p:nvSpPr>
        <p:spPr>
          <a:xfrm>
            <a:off x="0" y="357928"/>
            <a:ext cx="9144000" cy="622800"/>
          </a:xfrm>
          <a:prstGeom prst="rect">
            <a:avLst/>
          </a:prstGeom>
          <a:solidFill>
            <a:srgbClr val="0000A2"/>
          </a:solidFill>
          <a:ln>
            <a:solidFill>
              <a:srgbClr val="0000A2"/>
            </a:solidFill>
          </a:ln>
          <a:effectLst>
            <a:innerShdw blurRad="63500" dist="127000" dir="5400000">
              <a:srgbClr val="3366FF">
                <a:alpha val="48000"/>
              </a:srgbClr>
            </a:innerShdw>
          </a:effectLst>
        </p:spPr>
        <p:txBody>
          <a:bodyPr wrap="square" rtlCol="0">
            <a:spAutoFit/>
          </a:bodyPr>
          <a:lstStyle/>
          <a:p>
            <a:endParaRPr lang="es-ES" dirty="0"/>
          </a:p>
        </p:txBody>
      </p:sp>
      <p:sp>
        <p:nvSpPr>
          <p:cNvPr id="42" name="41 CuadroTexto"/>
          <p:cNvSpPr txBox="1"/>
          <p:nvPr/>
        </p:nvSpPr>
        <p:spPr>
          <a:xfrm>
            <a:off x="429924" y="1543077"/>
            <a:ext cx="8856984" cy="2400657"/>
          </a:xfrm>
          <a:prstGeom prst="rect">
            <a:avLst/>
          </a:prstGeom>
          <a:noFill/>
        </p:spPr>
        <p:txBody>
          <a:bodyPr wrap="square" rtlCol="0">
            <a:spAutoFit/>
          </a:bodyPr>
          <a:lstStyle/>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Introduction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Algorithm</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Multi-GPU </a:t>
            </a:r>
            <a:r>
              <a:rPr lang="es-ES" sz="2000" dirty="0" err="1" smtClean="0">
                <a:solidFill>
                  <a:srgbClr val="0000A2"/>
                </a:solidFill>
                <a:effectLst>
                  <a:outerShdw blurRad="38100" dist="38100" dir="2700000" algn="tl">
                    <a:srgbClr val="000000">
                      <a:alpha val="43137"/>
                    </a:srgbClr>
                  </a:outerShdw>
                </a:effectLst>
              </a:rPr>
              <a:t>approach</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Implementation</a:t>
            </a:r>
            <a:endParaRPr lang="es-ES" sz="2000" dirty="0" smtClean="0">
              <a:solidFill>
                <a:srgbClr val="0000A2"/>
              </a:solidFill>
              <a:effectLst>
                <a:outerShdw blurRad="38100" dist="38100" dir="2700000" algn="tl">
                  <a:srgbClr val="000000">
                    <a:alpha val="43137"/>
                  </a:srgbClr>
                </a:outerShdw>
              </a:effectLst>
            </a:endParaRPr>
          </a:p>
          <a:p>
            <a:pPr marL="342900" indent="-342900">
              <a:lnSpc>
                <a:spcPct val="150000"/>
              </a:lnSpc>
              <a:buFont typeface="+mj-lt"/>
              <a:buAutoNum type="arabicPeriod"/>
            </a:pPr>
            <a:r>
              <a:rPr lang="es-ES" sz="2000" dirty="0" smtClean="0">
                <a:solidFill>
                  <a:srgbClr val="0000A2"/>
                </a:solidFill>
                <a:effectLst>
                  <a:outerShdw blurRad="38100" dist="38100" dir="2700000" algn="tl">
                    <a:srgbClr val="000000">
                      <a:alpha val="43137"/>
                    </a:srgbClr>
                  </a:outerShdw>
                </a:effectLst>
              </a:rPr>
              <a:t>Performance Evaluation</a:t>
            </a:r>
          </a:p>
          <a:p>
            <a:pPr marL="342900" indent="-342900">
              <a:lnSpc>
                <a:spcPct val="150000"/>
              </a:lnSpc>
              <a:buFont typeface="+mj-lt"/>
              <a:buAutoNum type="arabicPeriod"/>
            </a:pPr>
            <a:r>
              <a:rPr lang="es-ES" sz="2000" dirty="0" err="1" smtClean="0">
                <a:solidFill>
                  <a:srgbClr val="0000A2"/>
                </a:solidFill>
                <a:effectLst>
                  <a:outerShdw blurRad="38100" dist="38100" dir="2700000" algn="tl">
                    <a:srgbClr val="000000">
                      <a:alpha val="43137"/>
                    </a:srgbClr>
                  </a:outerShdw>
                </a:effectLst>
              </a:rPr>
              <a:t>Conclusions</a:t>
            </a:r>
            <a:r>
              <a:rPr lang="es-ES" sz="2000" dirty="0" smtClean="0">
                <a:solidFill>
                  <a:srgbClr val="0000A2"/>
                </a:solidFill>
                <a:effectLst>
                  <a:outerShdw blurRad="38100" dist="38100" dir="2700000" algn="tl">
                    <a:srgbClr val="000000">
                      <a:alpha val="43137"/>
                    </a:srgbClr>
                  </a:outerShdw>
                </a:effectLst>
              </a:rPr>
              <a:t> and </a:t>
            </a:r>
            <a:r>
              <a:rPr lang="es-ES" sz="2000" dirty="0" err="1" smtClean="0">
                <a:solidFill>
                  <a:srgbClr val="0000A2"/>
                </a:solidFill>
                <a:effectLst>
                  <a:outerShdw blurRad="38100" dist="38100" dir="2700000" algn="tl">
                    <a:srgbClr val="000000">
                      <a:alpha val="43137"/>
                    </a:srgbClr>
                  </a:outerShdw>
                </a:effectLst>
              </a:rPr>
              <a:t>Future</a:t>
            </a:r>
            <a:r>
              <a:rPr lang="es-ES" sz="2000" dirty="0" smtClean="0">
                <a:solidFill>
                  <a:srgbClr val="0000A2"/>
                </a:solidFill>
                <a:effectLst>
                  <a:outerShdw blurRad="38100" dist="38100" dir="2700000" algn="tl">
                    <a:srgbClr val="000000">
                      <a:alpha val="43137"/>
                    </a:srgbClr>
                  </a:outerShdw>
                </a:effectLst>
              </a:rPr>
              <a:t> </a:t>
            </a:r>
            <a:r>
              <a:rPr lang="es-ES" sz="2000" dirty="0" err="1" smtClean="0">
                <a:solidFill>
                  <a:srgbClr val="0000A2"/>
                </a:solidFill>
                <a:effectLst>
                  <a:outerShdw blurRad="38100" dist="38100" dir="2700000" algn="tl">
                    <a:srgbClr val="000000">
                      <a:alpha val="43137"/>
                    </a:srgbClr>
                  </a:outerShdw>
                </a:effectLst>
              </a:rPr>
              <a:t>works</a:t>
            </a:r>
            <a:endParaRPr lang="es-ES" sz="2000" dirty="0">
              <a:solidFill>
                <a:srgbClr val="0000A2"/>
              </a:solidFill>
              <a:effectLst>
                <a:outerShdw blurRad="38100" dist="38100" dir="2700000" algn="tl">
                  <a:srgbClr val="000000">
                    <a:alpha val="43137"/>
                  </a:srgbClr>
                </a:outerShdw>
              </a:effectLst>
            </a:endParaRPr>
          </a:p>
        </p:txBody>
      </p:sp>
      <p:sp>
        <p:nvSpPr>
          <p:cNvPr id="41" name="40 CuadroTexto"/>
          <p:cNvSpPr txBox="1"/>
          <p:nvPr/>
        </p:nvSpPr>
        <p:spPr>
          <a:xfrm>
            <a:off x="179512" y="436602"/>
            <a:ext cx="2232248" cy="400110"/>
          </a:xfrm>
          <a:prstGeom prst="rect">
            <a:avLst/>
          </a:prstGeom>
          <a:noFill/>
        </p:spPr>
        <p:txBody>
          <a:bodyPr wrap="square" rtlCol="0">
            <a:spAutoFit/>
          </a:bodyPr>
          <a:lstStyle/>
          <a:p>
            <a:r>
              <a:rPr lang="es-ES" sz="2000" i="1" dirty="0" err="1" smtClean="0">
                <a:solidFill>
                  <a:schemeClr val="bg1"/>
                </a:solidFill>
              </a:rPr>
              <a:t>Outline</a:t>
            </a:r>
            <a:endParaRPr lang="es-ES" sz="2000" i="1" dirty="0">
              <a:solidFill>
                <a:schemeClr val="bg1"/>
              </a:solidFill>
            </a:endParaRPr>
          </a:p>
        </p:txBody>
      </p:sp>
    </p:spTree>
    <p:extLst>
      <p:ext uri="{BB962C8B-B14F-4D97-AF65-F5344CB8AC3E}">
        <p14:creationId xmlns:p14="http://schemas.microsoft.com/office/powerpoint/2010/main" val="36487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0"/>
                                  </p:stCondLst>
                                  <p:childTnLst>
                                    <p:animClr clrSpc="hsl" dir="cw">
                                      <p:cBhvr override="childStyle">
                                        <p:cTn id="6" dur="500" fill="hold"/>
                                        <p:tgtEl>
                                          <p:spTgt spid="42">
                                            <p:txEl>
                                              <p:pRg st="2" end="2"/>
                                            </p:txEl>
                                          </p:spTgt>
                                        </p:tgtEl>
                                        <p:attrNameLst>
                                          <p:attrName>style.color</p:attrName>
                                        </p:attrNameLst>
                                      </p:cBhvr>
                                      <p:by>
                                        <p:hsl h="7200000" s="0" l="0"/>
                                      </p:by>
                                    </p:animClr>
                                    <p:animClr clrSpc="hsl" dir="cw">
                                      <p:cBhvr>
                                        <p:cTn id="7" dur="500" fill="hold"/>
                                        <p:tgtEl>
                                          <p:spTgt spid="42">
                                            <p:txEl>
                                              <p:pRg st="2" end="2"/>
                                            </p:txEl>
                                          </p:spTgt>
                                        </p:tgtEl>
                                        <p:attrNameLst>
                                          <p:attrName>fillcolor</p:attrName>
                                        </p:attrNameLst>
                                      </p:cBhvr>
                                      <p:by>
                                        <p:hsl h="7200000" s="0" l="0"/>
                                      </p:by>
                                    </p:animClr>
                                    <p:animClr clrSpc="hsl" dir="cw">
                                      <p:cBhvr>
                                        <p:cTn id="8" dur="500" fill="hold"/>
                                        <p:tgtEl>
                                          <p:spTgt spid="42">
                                            <p:txEl>
                                              <p:pRg st="2" end="2"/>
                                            </p:txEl>
                                          </p:spTgt>
                                        </p:tgtEl>
                                        <p:attrNameLst>
                                          <p:attrName>stroke.color</p:attrName>
                                        </p:attrNameLst>
                                      </p:cBhvr>
                                      <p:by>
                                        <p:hsl h="7200000" s="0" l="0"/>
                                      </p:by>
                                    </p:animClr>
                                    <p:set>
                                      <p:cBhvr>
                                        <p:cTn id="9" dur="500" fill="hold"/>
                                        <p:tgtEl>
                                          <p:spTgt spid="4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5840</TotalTime>
  <Words>2796</Words>
  <Application>Microsoft Office PowerPoint</Application>
  <PresentationFormat>On-screen Show (4:3)</PresentationFormat>
  <Paragraphs>383</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Gloria</cp:lastModifiedBy>
  <cp:revision>588</cp:revision>
  <cp:lastPrinted>2013-08-15T09:04:10Z</cp:lastPrinted>
  <dcterms:created xsi:type="dcterms:W3CDTF">2012-05-30T11:10:39Z</dcterms:created>
  <dcterms:modified xsi:type="dcterms:W3CDTF">2013-08-26T07:54:09Z</dcterms:modified>
</cp:coreProperties>
</file>